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82"/>
  </p:notesMasterIdLst>
  <p:sldIdLst>
    <p:sldId id="484" r:id="rId2"/>
    <p:sldId id="483" r:id="rId3"/>
    <p:sldId id="482" r:id="rId4"/>
    <p:sldId id="256" r:id="rId5"/>
    <p:sldId id="262" r:id="rId6"/>
    <p:sldId id="347" r:id="rId7"/>
    <p:sldId id="348" r:id="rId8"/>
    <p:sldId id="349" r:id="rId9"/>
    <p:sldId id="350" r:id="rId10"/>
    <p:sldId id="351" r:id="rId11"/>
    <p:sldId id="352" r:id="rId12"/>
    <p:sldId id="341" r:id="rId13"/>
    <p:sldId id="354" r:id="rId14"/>
    <p:sldId id="355" r:id="rId15"/>
    <p:sldId id="356" r:id="rId16"/>
    <p:sldId id="357" r:id="rId17"/>
    <p:sldId id="465" r:id="rId18"/>
    <p:sldId id="359" r:id="rId19"/>
    <p:sldId id="342" r:id="rId20"/>
    <p:sldId id="361" r:id="rId21"/>
    <p:sldId id="362" r:id="rId22"/>
    <p:sldId id="363" r:id="rId23"/>
    <p:sldId id="364" r:id="rId24"/>
    <p:sldId id="475" r:id="rId25"/>
    <p:sldId id="365" r:id="rId26"/>
    <p:sldId id="366" r:id="rId27"/>
    <p:sldId id="367" r:id="rId28"/>
    <p:sldId id="485" r:id="rId29"/>
    <p:sldId id="369" r:id="rId30"/>
    <p:sldId id="343" r:id="rId31"/>
    <p:sldId id="370" r:id="rId32"/>
    <p:sldId id="372" r:id="rId33"/>
    <p:sldId id="373" r:id="rId34"/>
    <p:sldId id="477" r:id="rId35"/>
    <p:sldId id="371" r:id="rId36"/>
    <p:sldId id="374" r:id="rId37"/>
    <p:sldId id="378" r:id="rId38"/>
    <p:sldId id="375" r:id="rId39"/>
    <p:sldId id="344" r:id="rId40"/>
    <p:sldId id="380" r:id="rId41"/>
    <p:sldId id="379" r:id="rId42"/>
    <p:sldId id="381" r:id="rId43"/>
    <p:sldId id="345" r:id="rId44"/>
    <p:sldId id="382" r:id="rId45"/>
    <p:sldId id="383" r:id="rId46"/>
    <p:sldId id="478" r:id="rId47"/>
    <p:sldId id="384" r:id="rId48"/>
    <p:sldId id="346" r:id="rId49"/>
    <p:sldId id="386" r:id="rId50"/>
    <p:sldId id="479" r:id="rId51"/>
    <p:sldId id="391" r:id="rId52"/>
    <p:sldId id="392" r:id="rId53"/>
    <p:sldId id="393" r:id="rId54"/>
    <p:sldId id="394" r:id="rId55"/>
    <p:sldId id="446" r:id="rId56"/>
    <p:sldId id="447" r:id="rId57"/>
    <p:sldId id="395" r:id="rId58"/>
    <p:sldId id="397" r:id="rId59"/>
    <p:sldId id="398" r:id="rId60"/>
    <p:sldId id="402" r:id="rId61"/>
    <p:sldId id="403" r:id="rId62"/>
    <p:sldId id="448" r:id="rId63"/>
    <p:sldId id="481" r:id="rId64"/>
    <p:sldId id="480" r:id="rId65"/>
    <p:sldId id="453" r:id="rId66"/>
    <p:sldId id="454" r:id="rId67"/>
    <p:sldId id="455" r:id="rId68"/>
    <p:sldId id="411" r:id="rId69"/>
    <p:sldId id="456" r:id="rId70"/>
    <p:sldId id="457" r:id="rId71"/>
    <p:sldId id="422" r:id="rId72"/>
    <p:sldId id="458" r:id="rId73"/>
    <p:sldId id="460" r:id="rId74"/>
    <p:sldId id="430" r:id="rId75"/>
    <p:sldId id="461" r:id="rId76"/>
    <p:sldId id="462" r:id="rId77"/>
    <p:sldId id="435" r:id="rId78"/>
    <p:sldId id="468" r:id="rId79"/>
    <p:sldId id="469" r:id="rId80"/>
    <p:sldId id="486" r:id="rId81"/>
  </p:sldIdLst>
  <p:sldSz cx="9144000" cy="5143500" type="screen16x9"/>
  <p:notesSz cx="6858000" cy="9144000"/>
  <p:embeddedFontLst>
    <p:embeddedFont>
      <p:font typeface="Montserrat" panose="020B0604020202020204" charset="0"/>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B0D1D-C214-480C-ACC7-8691D8BC72F7}">
  <a:tblStyle styleId="{6B7B0D1D-C214-480C-ACC7-8691D8BC72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11" autoAdjust="0"/>
    <p:restoredTop sz="94660"/>
  </p:normalViewPr>
  <p:slideViewPr>
    <p:cSldViewPr snapToGrid="0">
      <p:cViewPr>
        <p:scale>
          <a:sx n="125" d="100"/>
          <a:sy n="125" d="100"/>
        </p:scale>
        <p:origin x="116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jpg>
</file>

<file path=ppt/media/image25.jpeg>
</file>

<file path=ppt/media/image26.jpg>
</file>

<file path=ppt/media/image27.png>
</file>

<file path=ppt/media/image28.png>
</file>

<file path=ppt/media/image29.jpeg>
</file>

<file path=ppt/media/image3.jpg>
</file>

<file path=ppt/media/image30.jpeg>
</file>

<file path=ppt/media/image31.jpeg>
</file>

<file path=ppt/media/image4.png>
</file>

<file path=ppt/media/image5.png>
</file>

<file path=ppt/media/image6.pn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766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852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4142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49e8d5037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49e8d5037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2282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685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0242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79312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880f26e4cf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880f26e4cf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7521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7196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7963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562d98ef98_0_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562d98ef98_0_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0966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1562d98ef98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1562d98ef9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4947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87664a208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87664a208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65235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776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03868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3959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0289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4351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15631c336f0_0_5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15631c336f0_0_5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8118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62921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5631c336f0_0_4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5631c336f0_0_4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31851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003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1562d98ef98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1562d98ef9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4631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1562d98ef98_0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1562d98ef98_0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79410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56045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4047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1899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5631c336f0_0_4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5631c336f0_0_4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2389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4908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2149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631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58420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8085b9f7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8085b9f7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544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15631c336f0_0_4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15631c336f0_0_4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250206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149e8d50373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149e8d50373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9736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1562d98ef98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1562d98ef98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58110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49e8d5037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49e8d5037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76038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15631c336f0_0_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15631c336f0_0_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205060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95253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5631c336f0_0_4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5631c336f0_0_4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93537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562d98ef98_0_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562d98ef98_0_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97857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562d98ef98_0_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562d98ef98_0_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068700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149e8d5037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149e8d5037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1436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8085b9f7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8085b9f7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82576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g15631c336f0_0_50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 name="Google Shape;1718;g15631c336f0_0_5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05496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49e8d5037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49e8d5037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6137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1562d98ef98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1562d98ef9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626579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4375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15631c336f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15631c336f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01976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562d98ef98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562d98ef98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0928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8085b9f7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8085b9f7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1291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5492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7091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24674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87664a208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87664a208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89755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49e8d5037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49e8d5037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61219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85492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149e8d50373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149e8d50373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818116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5631c336f0_0_4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5631c336f0_0_4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95771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15631c336f0_0_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15631c336f0_0_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37489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15631c336f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15631c336f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077738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5631c336f0_0_4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5631c336f0_0_4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07315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562d98ef98_0_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562d98ef98_0_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06427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163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0667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7664a20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87664a20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322733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1562d98ef98_0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1562d98ef98_0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099395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7272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562d98ef9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562d98ef9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31566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8085b9f7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8085b9f7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403478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149e8d5037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149e8d5037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53891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15631c336f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15631c336f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23227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49e8d5037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49e8d5037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275160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509786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87664a208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87664a208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097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87664a208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87664a208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268799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3"/>
        <p:cNvGrpSpPr/>
        <p:nvPr/>
      </p:nvGrpSpPr>
      <p:grpSpPr>
        <a:xfrm>
          <a:off x="0" y="0"/>
          <a:ext cx="0" cy="0"/>
          <a:chOff x="0" y="0"/>
          <a:chExt cx="0" cy="0"/>
        </a:xfrm>
      </p:grpSpPr>
      <p:sp>
        <p:nvSpPr>
          <p:cNvPr id="6054" name="Google Shape;6054;g80cb239799_2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5" name="Google Shape;6055;g80cb239799_2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1356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562d98ef98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562d98ef98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1191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rot="5400000">
            <a:off x="-1515884" y="-17193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1" name="Google Shape;11;p2"/>
          <p:cNvSpPr/>
          <p:nvPr/>
        </p:nvSpPr>
        <p:spPr>
          <a:xfrm rot="-2175913">
            <a:off x="6501213" y="3908853"/>
            <a:ext cx="1705595" cy="1705595"/>
          </a:xfrm>
          <a:prstGeom prst="blockArc">
            <a:avLst>
              <a:gd name="adj1" fmla="val 13003178"/>
              <a:gd name="adj2" fmla="val 2121832"/>
              <a:gd name="adj3" fmla="val 25028"/>
            </a:avLst>
          </a:prstGeom>
          <a:solidFill>
            <a:schemeClr val="accent5"/>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2" name="Google Shape;12;p2"/>
          <p:cNvSpPr txBox="1"/>
          <p:nvPr/>
        </p:nvSpPr>
        <p:spPr>
          <a:xfrm>
            <a:off x="1355650" y="744575"/>
            <a:ext cx="6261600" cy="23955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endParaRPr sz="4800" b="1">
              <a:solidFill>
                <a:srgbClr val="27316F"/>
              </a:solidFill>
              <a:latin typeface="Montserrat"/>
              <a:ea typeface="Montserrat"/>
              <a:cs typeface="Montserrat"/>
              <a:sym typeface="Montserrat"/>
            </a:endParaRPr>
          </a:p>
        </p:txBody>
      </p:sp>
      <p:sp>
        <p:nvSpPr>
          <p:cNvPr id="13" name="Google Shape;13;p2"/>
          <p:cNvSpPr txBox="1"/>
          <p:nvPr/>
        </p:nvSpPr>
        <p:spPr>
          <a:xfrm>
            <a:off x="1355650" y="3396875"/>
            <a:ext cx="4048500" cy="535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endParaRPr>
              <a:solidFill>
                <a:srgbClr val="27316F"/>
              </a:solidFill>
              <a:latin typeface="Montserrat"/>
              <a:ea typeface="Montserrat"/>
              <a:cs typeface="Montserrat"/>
              <a:sym typeface="Montserrat"/>
            </a:endParaRPr>
          </a:p>
        </p:txBody>
      </p:sp>
      <p:sp>
        <p:nvSpPr>
          <p:cNvPr id="14" name="Google Shape;14;p2"/>
          <p:cNvSpPr txBox="1"/>
          <p:nvPr/>
        </p:nvSpPr>
        <p:spPr>
          <a:xfrm>
            <a:off x="1080000" y="2834125"/>
            <a:ext cx="6840000" cy="1485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endParaRPr>
              <a:solidFill>
                <a:srgbClr val="27316F"/>
              </a:solidFill>
              <a:latin typeface="Montserrat"/>
              <a:ea typeface="Montserrat"/>
              <a:cs typeface="Montserrat"/>
              <a:sym typeface="Montserrat"/>
            </a:endParaRPr>
          </a:p>
        </p:txBody>
      </p:sp>
      <p:sp>
        <p:nvSpPr>
          <p:cNvPr id="15" name="Google Shape;15;p2"/>
          <p:cNvSpPr txBox="1">
            <a:spLocks noGrp="1"/>
          </p:cNvSpPr>
          <p:nvPr>
            <p:ph type="title"/>
          </p:nvPr>
        </p:nvSpPr>
        <p:spPr>
          <a:xfrm>
            <a:off x="1441200" y="1455663"/>
            <a:ext cx="6261600" cy="1362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6000">
                <a:solidFill>
                  <a:schemeClr val="accent1"/>
                </a:solidFill>
              </a:defRPr>
            </a:lvl1pPr>
            <a:lvl2pPr lvl="1">
              <a:lnSpc>
                <a:spcPct val="100000"/>
              </a:lnSpc>
              <a:spcBef>
                <a:spcPts val="0"/>
              </a:spcBef>
              <a:spcAft>
                <a:spcPts val="0"/>
              </a:spcAft>
              <a:buNone/>
              <a:defRPr sz="6000"/>
            </a:lvl2pPr>
            <a:lvl3pPr lvl="2">
              <a:lnSpc>
                <a:spcPct val="100000"/>
              </a:lnSpc>
              <a:spcBef>
                <a:spcPts val="0"/>
              </a:spcBef>
              <a:spcAft>
                <a:spcPts val="0"/>
              </a:spcAft>
              <a:buNone/>
              <a:defRPr sz="6000"/>
            </a:lvl3pPr>
            <a:lvl4pPr lvl="3">
              <a:lnSpc>
                <a:spcPct val="100000"/>
              </a:lnSpc>
              <a:spcBef>
                <a:spcPts val="0"/>
              </a:spcBef>
              <a:spcAft>
                <a:spcPts val="0"/>
              </a:spcAft>
              <a:buNone/>
              <a:defRPr sz="6000"/>
            </a:lvl4pPr>
            <a:lvl5pPr lvl="4">
              <a:lnSpc>
                <a:spcPct val="100000"/>
              </a:lnSpc>
              <a:spcBef>
                <a:spcPts val="0"/>
              </a:spcBef>
              <a:spcAft>
                <a:spcPts val="0"/>
              </a:spcAft>
              <a:buNone/>
              <a:defRPr sz="6000"/>
            </a:lvl5pPr>
            <a:lvl6pPr lvl="5">
              <a:lnSpc>
                <a:spcPct val="100000"/>
              </a:lnSpc>
              <a:spcBef>
                <a:spcPts val="0"/>
              </a:spcBef>
              <a:spcAft>
                <a:spcPts val="0"/>
              </a:spcAft>
              <a:buNone/>
              <a:defRPr sz="6000"/>
            </a:lvl6pPr>
            <a:lvl7pPr lvl="6">
              <a:lnSpc>
                <a:spcPct val="100000"/>
              </a:lnSpc>
              <a:spcBef>
                <a:spcPts val="0"/>
              </a:spcBef>
              <a:spcAft>
                <a:spcPts val="0"/>
              </a:spcAft>
              <a:buNone/>
              <a:defRPr sz="6000"/>
            </a:lvl7pPr>
            <a:lvl8pPr lvl="7">
              <a:lnSpc>
                <a:spcPct val="100000"/>
              </a:lnSpc>
              <a:spcBef>
                <a:spcPts val="0"/>
              </a:spcBef>
              <a:spcAft>
                <a:spcPts val="0"/>
              </a:spcAft>
              <a:buNone/>
              <a:defRPr sz="6000"/>
            </a:lvl8pPr>
            <a:lvl9pPr lvl="8">
              <a:lnSpc>
                <a:spcPct val="100000"/>
              </a:lnSpc>
              <a:spcBef>
                <a:spcPts val="0"/>
              </a:spcBef>
              <a:spcAft>
                <a:spcPts val="0"/>
              </a:spcAft>
              <a:buNone/>
              <a:defRPr sz="6000"/>
            </a:lvl9pPr>
          </a:lstStyle>
          <a:p>
            <a:endParaRPr/>
          </a:p>
        </p:txBody>
      </p:sp>
      <p:sp>
        <p:nvSpPr>
          <p:cNvPr id="16" name="Google Shape;16;p2"/>
          <p:cNvSpPr txBox="1">
            <a:spLocks noGrp="1"/>
          </p:cNvSpPr>
          <p:nvPr>
            <p:ph type="subTitle" idx="1"/>
          </p:nvPr>
        </p:nvSpPr>
        <p:spPr>
          <a:xfrm>
            <a:off x="2649875" y="3207913"/>
            <a:ext cx="3823800" cy="62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2000"/>
            </a:lvl1pPr>
            <a:lvl2pPr lvl="1">
              <a:lnSpc>
                <a:spcPct val="100000"/>
              </a:lnSpc>
              <a:spcBef>
                <a:spcPts val="0"/>
              </a:spcBef>
              <a:spcAft>
                <a:spcPts val="0"/>
              </a:spcAft>
              <a:buNone/>
              <a:defRPr sz="2000"/>
            </a:lvl2pPr>
            <a:lvl3pPr lvl="2">
              <a:lnSpc>
                <a:spcPct val="100000"/>
              </a:lnSpc>
              <a:spcBef>
                <a:spcPts val="0"/>
              </a:spcBef>
              <a:spcAft>
                <a:spcPts val="0"/>
              </a:spcAft>
              <a:buNone/>
              <a:defRPr sz="2000"/>
            </a:lvl3pPr>
            <a:lvl4pPr lvl="3">
              <a:lnSpc>
                <a:spcPct val="100000"/>
              </a:lnSpc>
              <a:spcBef>
                <a:spcPts val="0"/>
              </a:spcBef>
              <a:spcAft>
                <a:spcPts val="0"/>
              </a:spcAft>
              <a:buNone/>
              <a:defRPr sz="2000"/>
            </a:lvl4pPr>
            <a:lvl5pPr lvl="4">
              <a:lnSpc>
                <a:spcPct val="100000"/>
              </a:lnSpc>
              <a:spcBef>
                <a:spcPts val="0"/>
              </a:spcBef>
              <a:spcAft>
                <a:spcPts val="0"/>
              </a:spcAft>
              <a:buNone/>
              <a:defRPr sz="2000"/>
            </a:lvl5pPr>
            <a:lvl6pPr lvl="5">
              <a:lnSpc>
                <a:spcPct val="100000"/>
              </a:lnSpc>
              <a:spcBef>
                <a:spcPts val="0"/>
              </a:spcBef>
              <a:spcAft>
                <a:spcPts val="0"/>
              </a:spcAft>
              <a:buNone/>
              <a:defRPr sz="2000"/>
            </a:lvl6pPr>
            <a:lvl7pPr lvl="6">
              <a:lnSpc>
                <a:spcPct val="100000"/>
              </a:lnSpc>
              <a:spcBef>
                <a:spcPts val="0"/>
              </a:spcBef>
              <a:spcAft>
                <a:spcPts val="0"/>
              </a:spcAft>
              <a:buNone/>
              <a:defRPr sz="2000"/>
            </a:lvl7pPr>
            <a:lvl8pPr lvl="7">
              <a:lnSpc>
                <a:spcPct val="100000"/>
              </a:lnSpc>
              <a:spcBef>
                <a:spcPts val="0"/>
              </a:spcBef>
              <a:spcAft>
                <a:spcPts val="0"/>
              </a:spcAft>
              <a:buNone/>
              <a:defRPr sz="2000"/>
            </a:lvl8pPr>
            <a:lvl9pPr lvl="8">
              <a:lnSpc>
                <a:spcPct val="100000"/>
              </a:lnSpc>
              <a:spcBef>
                <a:spcPts val="0"/>
              </a:spcBef>
              <a:spcAft>
                <a:spcPts val="0"/>
              </a:spcAft>
              <a:buNone/>
              <a:defRPr sz="2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3">
  <p:cSld name="CUSTOM_6_1_1">
    <p:spTree>
      <p:nvGrpSpPr>
        <p:cNvPr id="1" name="Shape 121"/>
        <p:cNvGrpSpPr/>
        <p:nvPr/>
      </p:nvGrpSpPr>
      <p:grpSpPr>
        <a:xfrm>
          <a:off x="0" y="0"/>
          <a:ext cx="0" cy="0"/>
          <a:chOff x="0" y="0"/>
          <a:chExt cx="0" cy="0"/>
        </a:xfrm>
      </p:grpSpPr>
      <p:sp>
        <p:nvSpPr>
          <p:cNvPr id="122" name="Google Shape;122;p17"/>
          <p:cNvSpPr/>
          <p:nvPr/>
        </p:nvSpPr>
        <p:spPr>
          <a:xfrm flipH="1">
            <a:off x="7194341" y="2992597"/>
            <a:ext cx="3679200" cy="3679200"/>
          </a:xfrm>
          <a:prstGeom prst="blockArc">
            <a:avLst>
              <a:gd name="adj1" fmla="val 15904124"/>
              <a:gd name="adj2" fmla="val 722519"/>
              <a:gd name="adj3" fmla="val 727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24" name="Google Shape;124;p17"/>
          <p:cNvSpPr/>
          <p:nvPr/>
        </p:nvSpPr>
        <p:spPr>
          <a:xfrm rot="10800000" flipH="1">
            <a:off x="5484025" y="1187513"/>
            <a:ext cx="2595000" cy="2500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txBox="1">
            <a:spLocks noGrp="1"/>
          </p:cNvSpPr>
          <p:nvPr>
            <p:ph type="title"/>
          </p:nvPr>
        </p:nvSpPr>
        <p:spPr>
          <a:xfrm>
            <a:off x="1027600" y="1255475"/>
            <a:ext cx="40833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600"/>
              <a:buFont typeface="Montserrat"/>
              <a:buNone/>
              <a:defRPr sz="4800" b="1">
                <a:solidFill>
                  <a:schemeClr val="accent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26" name="Google Shape;126;p17"/>
          <p:cNvSpPr txBox="1">
            <a:spLocks noGrp="1"/>
          </p:cNvSpPr>
          <p:nvPr>
            <p:ph type="subTitle" idx="1"/>
          </p:nvPr>
        </p:nvSpPr>
        <p:spPr>
          <a:xfrm>
            <a:off x="1027600" y="2917775"/>
            <a:ext cx="4083300" cy="70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27" name="Google Shape;127;p17"/>
          <p:cNvSpPr txBox="1">
            <a:spLocks noGrp="1"/>
          </p:cNvSpPr>
          <p:nvPr>
            <p:ph type="title" idx="2" hasCustomPrompt="1"/>
          </p:nvPr>
        </p:nvSpPr>
        <p:spPr>
          <a:xfrm>
            <a:off x="5484025" y="1593725"/>
            <a:ext cx="2595000" cy="168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128"/>
        <p:cNvGrpSpPr/>
        <p:nvPr/>
      </p:nvGrpSpPr>
      <p:grpSpPr>
        <a:xfrm>
          <a:off x="0" y="0"/>
          <a:ext cx="0" cy="0"/>
          <a:chOff x="0" y="0"/>
          <a:chExt cx="0" cy="0"/>
        </a:xfrm>
      </p:grpSpPr>
      <p:sp>
        <p:nvSpPr>
          <p:cNvPr id="129" name="Google Shape;129;p18"/>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txBox="1"/>
          <p:nvPr/>
        </p:nvSpPr>
        <p:spPr>
          <a:xfrm>
            <a:off x="1094125" y="541475"/>
            <a:ext cx="6825900" cy="75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solidFill>
                <a:srgbClr val="FFFFFF"/>
              </a:solidFill>
              <a:latin typeface="Montserrat"/>
              <a:ea typeface="Montserrat"/>
              <a:cs typeface="Montserrat"/>
              <a:sym typeface="Montserrat"/>
            </a:endParaRPr>
          </a:p>
        </p:txBody>
      </p:sp>
      <p:sp>
        <p:nvSpPr>
          <p:cNvPr id="131" name="Google Shape;131;p18"/>
          <p:cNvSpPr txBox="1">
            <a:spLocks noGrp="1"/>
          </p:cNvSpPr>
          <p:nvPr>
            <p:ph type="subTitle" idx="1"/>
          </p:nvPr>
        </p:nvSpPr>
        <p:spPr>
          <a:xfrm>
            <a:off x="1030775" y="3163475"/>
            <a:ext cx="22530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b="1">
                <a:solidFill>
                  <a:schemeClr val="accent3"/>
                </a:solidFill>
              </a:defRPr>
            </a:lvl1pPr>
            <a:lvl2pPr lvl="1" algn="ctr" rtl="0">
              <a:lnSpc>
                <a:spcPct val="100000"/>
              </a:lnSpc>
              <a:spcBef>
                <a:spcPts val="0"/>
              </a:spcBef>
              <a:spcAft>
                <a:spcPts val="0"/>
              </a:spcAft>
              <a:buNone/>
              <a:defRPr sz="1600"/>
            </a:lvl2pPr>
            <a:lvl3pPr lvl="2" algn="ctr" rtl="0">
              <a:lnSpc>
                <a:spcPct val="100000"/>
              </a:lnSpc>
              <a:spcBef>
                <a:spcPts val="0"/>
              </a:spcBef>
              <a:spcAft>
                <a:spcPts val="0"/>
              </a:spcAft>
              <a:buNone/>
              <a:defRPr sz="1600"/>
            </a:lvl3pPr>
            <a:lvl4pPr lvl="3" algn="ctr" rtl="0">
              <a:lnSpc>
                <a:spcPct val="100000"/>
              </a:lnSpc>
              <a:spcBef>
                <a:spcPts val="0"/>
              </a:spcBef>
              <a:spcAft>
                <a:spcPts val="0"/>
              </a:spcAft>
              <a:buNone/>
              <a:defRPr sz="1600"/>
            </a:lvl4pPr>
            <a:lvl5pPr lvl="4" algn="ctr" rtl="0">
              <a:lnSpc>
                <a:spcPct val="100000"/>
              </a:lnSpc>
              <a:spcBef>
                <a:spcPts val="0"/>
              </a:spcBef>
              <a:spcAft>
                <a:spcPts val="0"/>
              </a:spcAft>
              <a:buNone/>
              <a:defRPr sz="1600"/>
            </a:lvl5pPr>
            <a:lvl6pPr lvl="5" algn="ctr" rtl="0">
              <a:lnSpc>
                <a:spcPct val="100000"/>
              </a:lnSpc>
              <a:spcBef>
                <a:spcPts val="0"/>
              </a:spcBef>
              <a:spcAft>
                <a:spcPts val="0"/>
              </a:spcAft>
              <a:buNone/>
              <a:defRPr sz="1600"/>
            </a:lvl6pPr>
            <a:lvl7pPr lvl="6" algn="ctr" rtl="0">
              <a:lnSpc>
                <a:spcPct val="100000"/>
              </a:lnSpc>
              <a:spcBef>
                <a:spcPts val="0"/>
              </a:spcBef>
              <a:spcAft>
                <a:spcPts val="0"/>
              </a:spcAft>
              <a:buNone/>
              <a:defRPr sz="1600"/>
            </a:lvl7pPr>
            <a:lvl8pPr lvl="7" algn="ctr" rtl="0">
              <a:lnSpc>
                <a:spcPct val="100000"/>
              </a:lnSpc>
              <a:spcBef>
                <a:spcPts val="0"/>
              </a:spcBef>
              <a:spcAft>
                <a:spcPts val="0"/>
              </a:spcAft>
              <a:buNone/>
              <a:defRPr sz="1600"/>
            </a:lvl8pPr>
            <a:lvl9pPr lvl="8" algn="ctr" rtl="0">
              <a:lnSpc>
                <a:spcPct val="100000"/>
              </a:lnSpc>
              <a:spcBef>
                <a:spcPts val="0"/>
              </a:spcBef>
              <a:spcAft>
                <a:spcPts val="0"/>
              </a:spcAft>
              <a:buNone/>
              <a:defRPr sz="1600"/>
            </a:lvl9pPr>
          </a:lstStyle>
          <a:p>
            <a:endParaRPr/>
          </a:p>
        </p:txBody>
      </p:sp>
      <p:sp>
        <p:nvSpPr>
          <p:cNvPr id="132" name="Google Shape;132;p18"/>
          <p:cNvSpPr txBox="1">
            <a:spLocks noGrp="1"/>
          </p:cNvSpPr>
          <p:nvPr>
            <p:ph type="subTitle" idx="2"/>
          </p:nvPr>
        </p:nvSpPr>
        <p:spPr>
          <a:xfrm>
            <a:off x="1030775" y="3480875"/>
            <a:ext cx="2253000" cy="68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33" name="Google Shape;133;p18"/>
          <p:cNvSpPr txBox="1">
            <a:spLocks noGrp="1"/>
          </p:cNvSpPr>
          <p:nvPr>
            <p:ph type="subTitle" idx="3"/>
          </p:nvPr>
        </p:nvSpPr>
        <p:spPr>
          <a:xfrm>
            <a:off x="3445500" y="3163475"/>
            <a:ext cx="22530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b="1">
                <a:solidFill>
                  <a:schemeClr val="accent3"/>
                </a:solidFill>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34" name="Google Shape;134;p18"/>
          <p:cNvSpPr txBox="1">
            <a:spLocks noGrp="1"/>
          </p:cNvSpPr>
          <p:nvPr>
            <p:ph type="subTitle" idx="4"/>
          </p:nvPr>
        </p:nvSpPr>
        <p:spPr>
          <a:xfrm>
            <a:off x="3445500" y="3480875"/>
            <a:ext cx="2253000" cy="68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35" name="Google Shape;135;p18"/>
          <p:cNvSpPr txBox="1">
            <a:spLocks noGrp="1"/>
          </p:cNvSpPr>
          <p:nvPr>
            <p:ph type="subTitle" idx="5"/>
          </p:nvPr>
        </p:nvSpPr>
        <p:spPr>
          <a:xfrm>
            <a:off x="5860225" y="3163475"/>
            <a:ext cx="2253000" cy="3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b="1">
                <a:solidFill>
                  <a:schemeClr val="accent3"/>
                </a:solidFill>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36" name="Google Shape;136;p18"/>
          <p:cNvSpPr txBox="1">
            <a:spLocks noGrp="1"/>
          </p:cNvSpPr>
          <p:nvPr>
            <p:ph type="subTitle" idx="6"/>
          </p:nvPr>
        </p:nvSpPr>
        <p:spPr>
          <a:xfrm>
            <a:off x="5860225" y="3480875"/>
            <a:ext cx="2253000" cy="68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37" name="Google Shape;137;p18"/>
          <p:cNvSpPr/>
          <p:nvPr/>
        </p:nvSpPr>
        <p:spPr>
          <a:xfrm>
            <a:off x="-879187" y="4312178"/>
            <a:ext cx="1705500" cy="1705500"/>
          </a:xfrm>
          <a:prstGeom prst="blockArc">
            <a:avLst>
              <a:gd name="adj1" fmla="val 16164733"/>
              <a:gd name="adj2" fmla="val 104114"/>
              <a:gd name="adj3" fmla="val 1277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
  <p:cSld name="CUSTOM_5">
    <p:spTree>
      <p:nvGrpSpPr>
        <p:cNvPr id="1" name="Shape 153"/>
        <p:cNvGrpSpPr/>
        <p:nvPr/>
      </p:nvGrpSpPr>
      <p:grpSpPr>
        <a:xfrm>
          <a:off x="0" y="0"/>
          <a:ext cx="0" cy="0"/>
          <a:chOff x="0" y="0"/>
          <a:chExt cx="0" cy="0"/>
        </a:xfrm>
      </p:grpSpPr>
      <p:sp>
        <p:nvSpPr>
          <p:cNvPr id="154" name="Google Shape;154;p20"/>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txBox="1"/>
          <p:nvPr/>
        </p:nvSpPr>
        <p:spPr>
          <a:xfrm>
            <a:off x="1094125" y="541475"/>
            <a:ext cx="6825900" cy="75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solidFill>
                <a:srgbClr val="FFFFFF"/>
              </a:solidFill>
              <a:latin typeface="Montserrat"/>
              <a:ea typeface="Montserrat"/>
              <a:cs typeface="Montserrat"/>
              <a:sym typeface="Montserrat"/>
            </a:endParaRPr>
          </a:p>
        </p:txBody>
      </p:sp>
      <p:sp>
        <p:nvSpPr>
          <p:cNvPr id="156" name="Google Shape;156;p20"/>
          <p:cNvSpPr txBox="1">
            <a:spLocks noGrp="1"/>
          </p:cNvSpPr>
          <p:nvPr>
            <p:ph type="subTitle" idx="1"/>
          </p:nvPr>
        </p:nvSpPr>
        <p:spPr>
          <a:xfrm>
            <a:off x="713400" y="2471008"/>
            <a:ext cx="2253000" cy="393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b="1">
                <a:solidFill>
                  <a:schemeClr val="accent3"/>
                </a:solidFill>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57" name="Google Shape;157;p20"/>
          <p:cNvSpPr txBox="1">
            <a:spLocks noGrp="1"/>
          </p:cNvSpPr>
          <p:nvPr>
            <p:ph type="subTitle" idx="2"/>
          </p:nvPr>
        </p:nvSpPr>
        <p:spPr>
          <a:xfrm>
            <a:off x="713400" y="2773919"/>
            <a:ext cx="2253000" cy="61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58" name="Google Shape;158;p20"/>
          <p:cNvSpPr txBox="1">
            <a:spLocks noGrp="1"/>
          </p:cNvSpPr>
          <p:nvPr>
            <p:ph type="subTitle" idx="3"/>
          </p:nvPr>
        </p:nvSpPr>
        <p:spPr>
          <a:xfrm>
            <a:off x="6177725" y="3656650"/>
            <a:ext cx="22530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9" name="Google Shape;159;p20"/>
          <p:cNvSpPr txBox="1">
            <a:spLocks noGrp="1"/>
          </p:cNvSpPr>
          <p:nvPr>
            <p:ph type="subTitle" idx="4"/>
          </p:nvPr>
        </p:nvSpPr>
        <p:spPr>
          <a:xfrm>
            <a:off x="6177725" y="3959562"/>
            <a:ext cx="2253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0" name="Google Shape;160;p20"/>
          <p:cNvSpPr txBox="1">
            <a:spLocks noGrp="1"/>
          </p:cNvSpPr>
          <p:nvPr>
            <p:ph type="subTitle" idx="5"/>
          </p:nvPr>
        </p:nvSpPr>
        <p:spPr>
          <a:xfrm>
            <a:off x="6177725" y="2471008"/>
            <a:ext cx="22530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1" name="Google Shape;161;p20"/>
          <p:cNvSpPr txBox="1">
            <a:spLocks noGrp="1"/>
          </p:cNvSpPr>
          <p:nvPr>
            <p:ph type="subTitle" idx="6"/>
          </p:nvPr>
        </p:nvSpPr>
        <p:spPr>
          <a:xfrm>
            <a:off x="6177725" y="2773919"/>
            <a:ext cx="2253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2" name="Google Shape;162;p20"/>
          <p:cNvSpPr txBox="1">
            <a:spLocks noGrp="1"/>
          </p:cNvSpPr>
          <p:nvPr>
            <p:ph type="subTitle" idx="7"/>
          </p:nvPr>
        </p:nvSpPr>
        <p:spPr>
          <a:xfrm>
            <a:off x="713400" y="1288472"/>
            <a:ext cx="2253000" cy="393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b="1">
                <a:solidFill>
                  <a:schemeClr val="accent3"/>
                </a:solidFill>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63" name="Google Shape;163;p20"/>
          <p:cNvSpPr txBox="1">
            <a:spLocks noGrp="1"/>
          </p:cNvSpPr>
          <p:nvPr>
            <p:ph type="subTitle" idx="8"/>
          </p:nvPr>
        </p:nvSpPr>
        <p:spPr>
          <a:xfrm>
            <a:off x="713400" y="1591384"/>
            <a:ext cx="2253000" cy="61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64" name="Google Shape;164;p20"/>
          <p:cNvSpPr txBox="1">
            <a:spLocks noGrp="1"/>
          </p:cNvSpPr>
          <p:nvPr>
            <p:ph type="subTitle" idx="9"/>
          </p:nvPr>
        </p:nvSpPr>
        <p:spPr>
          <a:xfrm>
            <a:off x="713400" y="3656650"/>
            <a:ext cx="2253000" cy="393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b="1">
                <a:solidFill>
                  <a:schemeClr val="accent3"/>
                </a:solidFill>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65" name="Google Shape;165;p20"/>
          <p:cNvSpPr txBox="1">
            <a:spLocks noGrp="1"/>
          </p:cNvSpPr>
          <p:nvPr>
            <p:ph type="subTitle" idx="13"/>
          </p:nvPr>
        </p:nvSpPr>
        <p:spPr>
          <a:xfrm>
            <a:off x="713400" y="3959562"/>
            <a:ext cx="2253000" cy="61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166" name="Google Shape;166;p20"/>
          <p:cNvSpPr txBox="1">
            <a:spLocks noGrp="1"/>
          </p:cNvSpPr>
          <p:nvPr>
            <p:ph type="subTitle" idx="14"/>
          </p:nvPr>
        </p:nvSpPr>
        <p:spPr>
          <a:xfrm>
            <a:off x="6177725" y="1288472"/>
            <a:ext cx="22530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7" name="Google Shape;167;p20"/>
          <p:cNvSpPr txBox="1">
            <a:spLocks noGrp="1"/>
          </p:cNvSpPr>
          <p:nvPr>
            <p:ph type="subTitle" idx="15"/>
          </p:nvPr>
        </p:nvSpPr>
        <p:spPr>
          <a:xfrm>
            <a:off x="6177725" y="1591384"/>
            <a:ext cx="2253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8" name="Google Shape;168;p20"/>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20"/>
          <p:cNvSpPr/>
          <p:nvPr/>
        </p:nvSpPr>
        <p:spPr>
          <a:xfrm>
            <a:off x="8301363" y="4271528"/>
            <a:ext cx="1705500" cy="1705500"/>
          </a:xfrm>
          <a:prstGeom prst="blockArc">
            <a:avLst>
              <a:gd name="adj1" fmla="val 10676778"/>
              <a:gd name="adj2" fmla="val 16322302"/>
              <a:gd name="adj3" fmla="val 1198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a:spLocks noGrp="1"/>
          </p:cNvSpPr>
          <p:nvPr>
            <p:ph type="pic" idx="16"/>
          </p:nvPr>
        </p:nvSpPr>
        <p:spPr>
          <a:xfrm>
            <a:off x="3575886" y="1733981"/>
            <a:ext cx="1993500" cy="24141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2">
  <p:cSld name="CUSTOM_1_2_1">
    <p:spTree>
      <p:nvGrpSpPr>
        <p:cNvPr id="1" name="Shape 218"/>
        <p:cNvGrpSpPr/>
        <p:nvPr/>
      </p:nvGrpSpPr>
      <p:grpSpPr>
        <a:xfrm>
          <a:off x="0" y="0"/>
          <a:ext cx="0" cy="0"/>
          <a:chOff x="0" y="0"/>
          <a:chExt cx="0" cy="0"/>
        </a:xfrm>
      </p:grpSpPr>
      <p:sp>
        <p:nvSpPr>
          <p:cNvPr id="219" name="Google Shape;219;p24"/>
          <p:cNvSpPr>
            <a:spLocks noGrp="1"/>
          </p:cNvSpPr>
          <p:nvPr>
            <p:ph type="pic" idx="2"/>
          </p:nvPr>
        </p:nvSpPr>
        <p:spPr>
          <a:xfrm>
            <a:off x="716972" y="1220700"/>
            <a:ext cx="2761500" cy="3383400"/>
          </a:xfrm>
          <a:prstGeom prst="rect">
            <a:avLst/>
          </a:prstGeom>
          <a:noFill/>
          <a:ln>
            <a:noFill/>
          </a:ln>
        </p:spPr>
      </p:sp>
      <p:sp>
        <p:nvSpPr>
          <p:cNvPr id="220" name="Google Shape;220;p24"/>
          <p:cNvSpPr/>
          <p:nvPr/>
        </p:nvSpPr>
        <p:spPr>
          <a:xfrm>
            <a:off x="133325" y="-965625"/>
            <a:ext cx="1360800" cy="1360800"/>
          </a:xfrm>
          <a:prstGeom prst="donut">
            <a:avLst>
              <a:gd name="adj" fmla="val 1508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812125" y="2432975"/>
            <a:ext cx="1360800" cy="1360800"/>
          </a:xfrm>
          <a:prstGeom prst="donut">
            <a:avLst>
              <a:gd name="adj" fmla="val 150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328125" y="4700000"/>
            <a:ext cx="1360800" cy="1360800"/>
          </a:xfrm>
          <a:prstGeom prst="donut">
            <a:avLst>
              <a:gd name="adj" fmla="val 13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rot="-2700000">
            <a:off x="8681313" y="4641162"/>
            <a:ext cx="1008476" cy="1008476"/>
          </a:xfrm>
          <a:prstGeom prst="blockArc">
            <a:avLst>
              <a:gd name="adj1" fmla="val 13339976"/>
              <a:gd name="adj2" fmla="val 19973339"/>
              <a:gd name="adj3" fmla="val 279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6" name="Google Shape;226;p24"/>
          <p:cNvSpPr txBox="1">
            <a:spLocks noGrp="1"/>
          </p:cNvSpPr>
          <p:nvPr>
            <p:ph type="subTitle" idx="1"/>
          </p:nvPr>
        </p:nvSpPr>
        <p:spPr>
          <a:xfrm>
            <a:off x="3873775" y="1581600"/>
            <a:ext cx="17649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27" name="Google Shape;227;p24"/>
          <p:cNvSpPr txBox="1">
            <a:spLocks noGrp="1"/>
          </p:cNvSpPr>
          <p:nvPr>
            <p:ph type="subTitle" idx="3"/>
          </p:nvPr>
        </p:nvSpPr>
        <p:spPr>
          <a:xfrm>
            <a:off x="3873775" y="1889541"/>
            <a:ext cx="1764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28" name="Google Shape;228;p24"/>
          <p:cNvSpPr txBox="1">
            <a:spLocks noGrp="1"/>
          </p:cNvSpPr>
          <p:nvPr>
            <p:ph type="subTitle" idx="4"/>
          </p:nvPr>
        </p:nvSpPr>
        <p:spPr>
          <a:xfrm>
            <a:off x="6665824" y="1581600"/>
            <a:ext cx="17649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29" name="Google Shape;229;p24"/>
          <p:cNvSpPr txBox="1">
            <a:spLocks noGrp="1"/>
          </p:cNvSpPr>
          <p:nvPr>
            <p:ph type="subTitle" idx="5"/>
          </p:nvPr>
        </p:nvSpPr>
        <p:spPr>
          <a:xfrm>
            <a:off x="6665824" y="1889541"/>
            <a:ext cx="1764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0" name="Google Shape;230;p24"/>
          <p:cNvSpPr txBox="1">
            <a:spLocks noGrp="1"/>
          </p:cNvSpPr>
          <p:nvPr>
            <p:ph type="subTitle" idx="6"/>
          </p:nvPr>
        </p:nvSpPr>
        <p:spPr>
          <a:xfrm>
            <a:off x="3873775" y="3106281"/>
            <a:ext cx="17649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1" name="Google Shape;231;p24"/>
          <p:cNvSpPr txBox="1">
            <a:spLocks noGrp="1"/>
          </p:cNvSpPr>
          <p:nvPr>
            <p:ph type="subTitle" idx="7"/>
          </p:nvPr>
        </p:nvSpPr>
        <p:spPr>
          <a:xfrm>
            <a:off x="3873775" y="3414222"/>
            <a:ext cx="1764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2" name="Google Shape;232;p24"/>
          <p:cNvSpPr txBox="1">
            <a:spLocks noGrp="1"/>
          </p:cNvSpPr>
          <p:nvPr>
            <p:ph type="subTitle" idx="8"/>
          </p:nvPr>
        </p:nvSpPr>
        <p:spPr>
          <a:xfrm>
            <a:off x="6665824" y="3106281"/>
            <a:ext cx="17649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3" name="Google Shape;233;p24"/>
          <p:cNvSpPr txBox="1">
            <a:spLocks noGrp="1"/>
          </p:cNvSpPr>
          <p:nvPr>
            <p:ph type="subTitle" idx="9"/>
          </p:nvPr>
        </p:nvSpPr>
        <p:spPr>
          <a:xfrm>
            <a:off x="6665824" y="3414222"/>
            <a:ext cx="1764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4" name="Google Shape;234;p24"/>
          <p:cNvSpPr txBox="1">
            <a:spLocks noGrp="1"/>
          </p:cNvSpPr>
          <p:nvPr>
            <p:ph type="title" idx="13" hasCustomPrompt="1"/>
          </p:nvPr>
        </p:nvSpPr>
        <p:spPr>
          <a:xfrm>
            <a:off x="3102400" y="1916474"/>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235" name="Google Shape;235;p24"/>
          <p:cNvSpPr txBox="1">
            <a:spLocks noGrp="1"/>
          </p:cNvSpPr>
          <p:nvPr>
            <p:ph type="title" idx="14" hasCustomPrompt="1"/>
          </p:nvPr>
        </p:nvSpPr>
        <p:spPr>
          <a:xfrm>
            <a:off x="5895200" y="1916474"/>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236" name="Google Shape;236;p24"/>
          <p:cNvSpPr txBox="1">
            <a:spLocks noGrp="1"/>
          </p:cNvSpPr>
          <p:nvPr>
            <p:ph type="title" idx="15" hasCustomPrompt="1"/>
          </p:nvPr>
        </p:nvSpPr>
        <p:spPr>
          <a:xfrm>
            <a:off x="3102400" y="3441155"/>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237" name="Google Shape;237;p24"/>
          <p:cNvSpPr txBox="1">
            <a:spLocks noGrp="1"/>
          </p:cNvSpPr>
          <p:nvPr>
            <p:ph type="title" idx="16" hasCustomPrompt="1"/>
          </p:nvPr>
        </p:nvSpPr>
        <p:spPr>
          <a:xfrm>
            <a:off x="5895200" y="3441155"/>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4">
  <p:cSld name="CUSTOM_14">
    <p:spTree>
      <p:nvGrpSpPr>
        <p:cNvPr id="1" name="Shape 250"/>
        <p:cNvGrpSpPr/>
        <p:nvPr/>
      </p:nvGrpSpPr>
      <p:grpSpPr>
        <a:xfrm>
          <a:off x="0" y="0"/>
          <a:ext cx="0" cy="0"/>
          <a:chOff x="0" y="0"/>
          <a:chExt cx="0" cy="0"/>
        </a:xfrm>
      </p:grpSpPr>
      <p:sp>
        <p:nvSpPr>
          <p:cNvPr id="251" name="Google Shape;251;p26"/>
          <p:cNvSpPr/>
          <p:nvPr/>
        </p:nvSpPr>
        <p:spPr>
          <a:xfrm>
            <a:off x="-722925" y="-301975"/>
            <a:ext cx="2124600" cy="2124600"/>
          </a:xfrm>
          <a:prstGeom prst="donut">
            <a:avLst>
              <a:gd name="adj" fmla="val 1092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6"/>
          <p:cNvSpPr txBox="1">
            <a:spLocks noGrp="1"/>
          </p:cNvSpPr>
          <p:nvPr>
            <p:ph type="subTitle" idx="1"/>
          </p:nvPr>
        </p:nvSpPr>
        <p:spPr>
          <a:xfrm>
            <a:off x="2336925" y="1429025"/>
            <a:ext cx="1902000" cy="393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55" name="Google Shape;255;p26"/>
          <p:cNvSpPr txBox="1">
            <a:spLocks noGrp="1"/>
          </p:cNvSpPr>
          <p:nvPr>
            <p:ph type="subTitle" idx="2"/>
          </p:nvPr>
        </p:nvSpPr>
        <p:spPr>
          <a:xfrm>
            <a:off x="2336925" y="1736966"/>
            <a:ext cx="1902000" cy="832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56" name="Google Shape;256;p26"/>
          <p:cNvSpPr txBox="1">
            <a:spLocks noGrp="1"/>
          </p:cNvSpPr>
          <p:nvPr>
            <p:ph type="subTitle" idx="3"/>
          </p:nvPr>
        </p:nvSpPr>
        <p:spPr>
          <a:xfrm>
            <a:off x="6287307" y="1429025"/>
            <a:ext cx="19020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57" name="Google Shape;257;p26"/>
          <p:cNvSpPr txBox="1">
            <a:spLocks noGrp="1"/>
          </p:cNvSpPr>
          <p:nvPr>
            <p:ph type="subTitle" idx="4"/>
          </p:nvPr>
        </p:nvSpPr>
        <p:spPr>
          <a:xfrm>
            <a:off x="6287307" y="1736966"/>
            <a:ext cx="1902000" cy="832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58" name="Google Shape;258;p26"/>
          <p:cNvSpPr txBox="1">
            <a:spLocks noGrp="1"/>
          </p:cNvSpPr>
          <p:nvPr>
            <p:ph type="subTitle" idx="5"/>
          </p:nvPr>
        </p:nvSpPr>
        <p:spPr>
          <a:xfrm>
            <a:off x="2336925" y="3260259"/>
            <a:ext cx="1902000" cy="393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59" name="Google Shape;259;p26"/>
          <p:cNvSpPr txBox="1">
            <a:spLocks noGrp="1"/>
          </p:cNvSpPr>
          <p:nvPr>
            <p:ph type="subTitle" idx="6"/>
          </p:nvPr>
        </p:nvSpPr>
        <p:spPr>
          <a:xfrm>
            <a:off x="2336925" y="3568200"/>
            <a:ext cx="1902000" cy="832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60" name="Google Shape;260;p26"/>
          <p:cNvSpPr txBox="1">
            <a:spLocks noGrp="1"/>
          </p:cNvSpPr>
          <p:nvPr>
            <p:ph type="subTitle" idx="7"/>
          </p:nvPr>
        </p:nvSpPr>
        <p:spPr>
          <a:xfrm>
            <a:off x="6287307" y="3260259"/>
            <a:ext cx="1902000" cy="393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61" name="Google Shape;261;p26"/>
          <p:cNvSpPr txBox="1">
            <a:spLocks noGrp="1"/>
          </p:cNvSpPr>
          <p:nvPr>
            <p:ph type="subTitle" idx="8"/>
          </p:nvPr>
        </p:nvSpPr>
        <p:spPr>
          <a:xfrm>
            <a:off x="6287307" y="3568200"/>
            <a:ext cx="1902000" cy="832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_3_1">
    <p:bg>
      <p:bgPr>
        <a:solidFill>
          <a:schemeClr val="accent2"/>
        </a:solidFill>
        <a:effectLst/>
      </p:bgPr>
    </p:bg>
    <p:spTree>
      <p:nvGrpSpPr>
        <p:cNvPr id="1" name="Shape 308"/>
        <p:cNvGrpSpPr/>
        <p:nvPr/>
      </p:nvGrpSpPr>
      <p:grpSpPr>
        <a:xfrm>
          <a:off x="0" y="0"/>
          <a:ext cx="0" cy="0"/>
          <a:chOff x="0" y="0"/>
          <a:chExt cx="0" cy="0"/>
        </a:xfrm>
      </p:grpSpPr>
      <p:sp>
        <p:nvSpPr>
          <p:cNvPr id="309" name="Google Shape;309;p30"/>
          <p:cNvSpPr/>
          <p:nvPr/>
        </p:nvSpPr>
        <p:spPr>
          <a:xfrm rot="-6299986">
            <a:off x="7656229" y="3062123"/>
            <a:ext cx="3353359" cy="3679155"/>
          </a:xfrm>
          <a:prstGeom prst="blockArc">
            <a:avLst>
              <a:gd name="adj1" fmla="val 16550563"/>
              <a:gd name="adj2" fmla="val 608065"/>
              <a:gd name="adj3" fmla="val 823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rot="8596392">
            <a:off x="-759489" y="-901893"/>
            <a:ext cx="1705685" cy="1705685"/>
          </a:xfrm>
          <a:prstGeom prst="blockArc">
            <a:avLst>
              <a:gd name="adj1" fmla="val 13159347"/>
              <a:gd name="adj2" fmla="val 19114359"/>
              <a:gd name="adj3" fmla="val 2148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rot="10800000">
            <a:off x="516000" y="399750"/>
            <a:ext cx="8112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txBox="1"/>
          <p:nvPr/>
        </p:nvSpPr>
        <p:spPr>
          <a:xfrm>
            <a:off x="1094125" y="1417550"/>
            <a:ext cx="6818100" cy="218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a:solidFill>
                <a:srgbClr val="27316F"/>
              </a:solidFill>
              <a:latin typeface="Montserrat"/>
              <a:ea typeface="Montserrat"/>
              <a:cs typeface="Montserrat"/>
              <a:sym typeface="Montserrat"/>
            </a:endParaRPr>
          </a:p>
        </p:txBody>
      </p:sp>
      <p:sp>
        <p:nvSpPr>
          <p:cNvPr id="313" name="Google Shape;313;p30"/>
          <p:cNvSpPr txBox="1"/>
          <p:nvPr/>
        </p:nvSpPr>
        <p:spPr>
          <a:xfrm>
            <a:off x="5261025" y="3460725"/>
            <a:ext cx="2651100" cy="93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endParaRPr b="1">
              <a:solidFill>
                <a:srgbClr val="FFC800"/>
              </a:solidFill>
              <a:latin typeface="Montserrat"/>
              <a:ea typeface="Montserrat"/>
              <a:cs typeface="Montserrat"/>
              <a:sym typeface="Montserrat"/>
            </a:endParaRPr>
          </a:p>
        </p:txBody>
      </p:sp>
      <p:sp>
        <p:nvSpPr>
          <p:cNvPr id="314" name="Google Shape;314;p30"/>
          <p:cNvSpPr txBox="1">
            <a:spLocks noGrp="1"/>
          </p:cNvSpPr>
          <p:nvPr>
            <p:ph type="title"/>
          </p:nvPr>
        </p:nvSpPr>
        <p:spPr>
          <a:xfrm>
            <a:off x="1094125" y="1417550"/>
            <a:ext cx="6678300" cy="1939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accent1"/>
                </a:solidFill>
              </a:defRPr>
            </a:lvl1pPr>
            <a:lvl2pPr lvl="1" algn="ctr" rtl="0">
              <a:spcBef>
                <a:spcPts val="0"/>
              </a:spcBef>
              <a:spcAft>
                <a:spcPts val="0"/>
              </a:spcAft>
              <a:buNone/>
              <a:defRPr>
                <a:solidFill>
                  <a:schemeClr val="accent1"/>
                </a:solidFill>
              </a:defRPr>
            </a:lvl2pPr>
            <a:lvl3pPr lvl="2" algn="ctr" rtl="0">
              <a:spcBef>
                <a:spcPts val="0"/>
              </a:spcBef>
              <a:spcAft>
                <a:spcPts val="0"/>
              </a:spcAft>
              <a:buNone/>
              <a:defRPr>
                <a:solidFill>
                  <a:schemeClr val="accent1"/>
                </a:solidFill>
              </a:defRPr>
            </a:lvl3pPr>
            <a:lvl4pPr lvl="3" algn="ctr" rtl="0">
              <a:spcBef>
                <a:spcPts val="0"/>
              </a:spcBef>
              <a:spcAft>
                <a:spcPts val="0"/>
              </a:spcAft>
              <a:buNone/>
              <a:defRPr>
                <a:solidFill>
                  <a:schemeClr val="accent1"/>
                </a:solidFill>
              </a:defRPr>
            </a:lvl4pPr>
            <a:lvl5pPr lvl="4" algn="ctr" rtl="0">
              <a:spcBef>
                <a:spcPts val="0"/>
              </a:spcBef>
              <a:spcAft>
                <a:spcPts val="0"/>
              </a:spcAft>
              <a:buNone/>
              <a:defRPr>
                <a:solidFill>
                  <a:schemeClr val="accent1"/>
                </a:solidFill>
              </a:defRPr>
            </a:lvl5pPr>
            <a:lvl6pPr lvl="5" algn="ctr" rtl="0">
              <a:spcBef>
                <a:spcPts val="0"/>
              </a:spcBef>
              <a:spcAft>
                <a:spcPts val="0"/>
              </a:spcAft>
              <a:buNone/>
              <a:defRPr>
                <a:solidFill>
                  <a:schemeClr val="accent1"/>
                </a:solidFill>
              </a:defRPr>
            </a:lvl6pPr>
            <a:lvl7pPr lvl="6" algn="ctr" rtl="0">
              <a:spcBef>
                <a:spcPts val="0"/>
              </a:spcBef>
              <a:spcAft>
                <a:spcPts val="0"/>
              </a:spcAft>
              <a:buNone/>
              <a:defRPr>
                <a:solidFill>
                  <a:schemeClr val="accent1"/>
                </a:solidFill>
              </a:defRPr>
            </a:lvl7pPr>
            <a:lvl8pPr lvl="7" algn="ctr" rtl="0">
              <a:spcBef>
                <a:spcPts val="0"/>
              </a:spcBef>
              <a:spcAft>
                <a:spcPts val="0"/>
              </a:spcAft>
              <a:buNone/>
              <a:defRPr>
                <a:solidFill>
                  <a:schemeClr val="accent1"/>
                </a:solidFill>
              </a:defRPr>
            </a:lvl8pPr>
            <a:lvl9pPr lvl="8" algn="ctr" rtl="0">
              <a:spcBef>
                <a:spcPts val="0"/>
              </a:spcBef>
              <a:spcAft>
                <a:spcPts val="0"/>
              </a:spcAft>
              <a:buNone/>
              <a:defRPr>
                <a:solidFill>
                  <a:schemeClr val="accent1"/>
                </a:solidFill>
              </a:defRPr>
            </a:lvl9pPr>
          </a:lstStyle>
          <a:p>
            <a:endParaRPr/>
          </a:p>
        </p:txBody>
      </p:sp>
      <p:sp>
        <p:nvSpPr>
          <p:cNvPr id="315" name="Google Shape;315;p30"/>
          <p:cNvSpPr txBox="1">
            <a:spLocks noGrp="1"/>
          </p:cNvSpPr>
          <p:nvPr>
            <p:ph type="subTitle" idx="1"/>
          </p:nvPr>
        </p:nvSpPr>
        <p:spPr>
          <a:xfrm>
            <a:off x="1094125" y="3504250"/>
            <a:ext cx="6635100" cy="498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600" b="1">
                <a:solidFill>
                  <a:schemeClr val="accent3"/>
                </a:solidFill>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1">
  <p:cSld name="CUSTOM_3_1_1">
    <p:bg>
      <p:bgPr>
        <a:solidFill>
          <a:schemeClr val="lt1"/>
        </a:solidFill>
        <a:effectLst/>
      </p:bgPr>
    </p:bg>
    <p:spTree>
      <p:nvGrpSpPr>
        <p:cNvPr id="1" name="Shape 316"/>
        <p:cNvGrpSpPr/>
        <p:nvPr/>
      </p:nvGrpSpPr>
      <p:grpSpPr>
        <a:xfrm>
          <a:off x="0" y="0"/>
          <a:ext cx="0" cy="0"/>
          <a:chOff x="0" y="0"/>
          <a:chExt cx="0" cy="0"/>
        </a:xfrm>
      </p:grpSpPr>
      <p:sp>
        <p:nvSpPr>
          <p:cNvPr id="317" name="Google Shape;317;p31"/>
          <p:cNvSpPr/>
          <p:nvPr/>
        </p:nvSpPr>
        <p:spPr>
          <a:xfrm>
            <a:off x="5389400" y="487425"/>
            <a:ext cx="1367700" cy="1367700"/>
          </a:xfrm>
          <a:prstGeom prst="donut">
            <a:avLst>
              <a:gd name="adj" fmla="val 1590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txBox="1"/>
          <p:nvPr/>
        </p:nvSpPr>
        <p:spPr>
          <a:xfrm>
            <a:off x="1094125" y="1417550"/>
            <a:ext cx="6818100" cy="218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a:solidFill>
                <a:srgbClr val="27316F"/>
              </a:solidFill>
              <a:latin typeface="Montserrat"/>
              <a:ea typeface="Montserrat"/>
              <a:cs typeface="Montserrat"/>
              <a:sym typeface="Montserrat"/>
            </a:endParaRPr>
          </a:p>
        </p:txBody>
      </p:sp>
      <p:sp>
        <p:nvSpPr>
          <p:cNvPr id="319" name="Google Shape;319;p31"/>
          <p:cNvSpPr txBox="1"/>
          <p:nvPr/>
        </p:nvSpPr>
        <p:spPr>
          <a:xfrm>
            <a:off x="5261025" y="3460725"/>
            <a:ext cx="2651100" cy="93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endParaRPr b="1">
              <a:solidFill>
                <a:srgbClr val="FFC800"/>
              </a:solidFill>
              <a:latin typeface="Montserrat"/>
              <a:ea typeface="Montserrat"/>
              <a:cs typeface="Montserrat"/>
              <a:sym typeface="Montserrat"/>
            </a:endParaRPr>
          </a:p>
        </p:txBody>
      </p:sp>
      <p:sp>
        <p:nvSpPr>
          <p:cNvPr id="320" name="Google Shape;320;p31"/>
          <p:cNvSpPr txBox="1">
            <a:spLocks noGrp="1"/>
          </p:cNvSpPr>
          <p:nvPr>
            <p:ph type="title"/>
          </p:nvPr>
        </p:nvSpPr>
        <p:spPr>
          <a:xfrm>
            <a:off x="1693350" y="1535375"/>
            <a:ext cx="5757300" cy="19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800">
                <a:solidFill>
                  <a:schemeClr val="accent1"/>
                </a:solidFill>
              </a:defRPr>
            </a:lvl1pPr>
            <a:lvl2pPr lvl="1" algn="ctr" rtl="0">
              <a:spcBef>
                <a:spcPts val="0"/>
              </a:spcBef>
              <a:spcAft>
                <a:spcPts val="0"/>
              </a:spcAft>
              <a:buNone/>
              <a:defRPr sz="2800">
                <a:solidFill>
                  <a:schemeClr val="accent1"/>
                </a:solidFill>
              </a:defRPr>
            </a:lvl2pPr>
            <a:lvl3pPr lvl="2" algn="ctr" rtl="0">
              <a:spcBef>
                <a:spcPts val="0"/>
              </a:spcBef>
              <a:spcAft>
                <a:spcPts val="0"/>
              </a:spcAft>
              <a:buNone/>
              <a:defRPr sz="2800">
                <a:solidFill>
                  <a:schemeClr val="accent1"/>
                </a:solidFill>
              </a:defRPr>
            </a:lvl3pPr>
            <a:lvl4pPr lvl="3" algn="ctr" rtl="0">
              <a:spcBef>
                <a:spcPts val="0"/>
              </a:spcBef>
              <a:spcAft>
                <a:spcPts val="0"/>
              </a:spcAft>
              <a:buNone/>
              <a:defRPr sz="2800">
                <a:solidFill>
                  <a:schemeClr val="accent1"/>
                </a:solidFill>
              </a:defRPr>
            </a:lvl4pPr>
            <a:lvl5pPr lvl="4" algn="ctr" rtl="0">
              <a:spcBef>
                <a:spcPts val="0"/>
              </a:spcBef>
              <a:spcAft>
                <a:spcPts val="0"/>
              </a:spcAft>
              <a:buNone/>
              <a:defRPr sz="2800">
                <a:solidFill>
                  <a:schemeClr val="accent1"/>
                </a:solidFill>
              </a:defRPr>
            </a:lvl5pPr>
            <a:lvl6pPr lvl="5" algn="ctr" rtl="0">
              <a:spcBef>
                <a:spcPts val="0"/>
              </a:spcBef>
              <a:spcAft>
                <a:spcPts val="0"/>
              </a:spcAft>
              <a:buNone/>
              <a:defRPr sz="2800">
                <a:solidFill>
                  <a:schemeClr val="accent1"/>
                </a:solidFill>
              </a:defRPr>
            </a:lvl6pPr>
            <a:lvl7pPr lvl="6" algn="ctr" rtl="0">
              <a:spcBef>
                <a:spcPts val="0"/>
              </a:spcBef>
              <a:spcAft>
                <a:spcPts val="0"/>
              </a:spcAft>
              <a:buNone/>
              <a:defRPr sz="2800">
                <a:solidFill>
                  <a:schemeClr val="accent1"/>
                </a:solidFill>
              </a:defRPr>
            </a:lvl7pPr>
            <a:lvl8pPr lvl="7" algn="ctr" rtl="0">
              <a:spcBef>
                <a:spcPts val="0"/>
              </a:spcBef>
              <a:spcAft>
                <a:spcPts val="0"/>
              </a:spcAft>
              <a:buNone/>
              <a:defRPr sz="2800">
                <a:solidFill>
                  <a:schemeClr val="accent1"/>
                </a:solidFill>
              </a:defRPr>
            </a:lvl8pPr>
            <a:lvl9pPr lvl="8" algn="ctr" rtl="0">
              <a:spcBef>
                <a:spcPts val="0"/>
              </a:spcBef>
              <a:spcAft>
                <a:spcPts val="0"/>
              </a:spcAft>
              <a:buNone/>
              <a:defRPr sz="2800">
                <a:solidFill>
                  <a:schemeClr val="accent1"/>
                </a:solidFill>
              </a:defRPr>
            </a:lvl9pPr>
          </a:lstStyle>
          <a:p>
            <a:endParaRPr/>
          </a:p>
        </p:txBody>
      </p:sp>
      <p:sp>
        <p:nvSpPr>
          <p:cNvPr id="321" name="Google Shape;321;p31"/>
          <p:cNvSpPr txBox="1">
            <a:spLocks noGrp="1"/>
          </p:cNvSpPr>
          <p:nvPr>
            <p:ph type="subTitle" idx="1"/>
          </p:nvPr>
        </p:nvSpPr>
        <p:spPr>
          <a:xfrm>
            <a:off x="2550600" y="4105500"/>
            <a:ext cx="4042800" cy="49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000" b="1">
                <a:solidFill>
                  <a:schemeClr val="accent2"/>
                </a:solidFill>
              </a:defRPr>
            </a:lvl1pPr>
            <a:lvl2pPr lvl="1" algn="ctr" rtl="0">
              <a:spcBef>
                <a:spcPts val="0"/>
              </a:spcBef>
              <a:spcAft>
                <a:spcPts val="0"/>
              </a:spcAft>
              <a:buNone/>
              <a:defRPr sz="2000">
                <a:solidFill>
                  <a:schemeClr val="accent2"/>
                </a:solidFill>
              </a:defRPr>
            </a:lvl2pPr>
            <a:lvl3pPr lvl="2" algn="ctr" rtl="0">
              <a:spcBef>
                <a:spcPts val="0"/>
              </a:spcBef>
              <a:spcAft>
                <a:spcPts val="0"/>
              </a:spcAft>
              <a:buNone/>
              <a:defRPr sz="2000">
                <a:solidFill>
                  <a:schemeClr val="accent2"/>
                </a:solidFill>
              </a:defRPr>
            </a:lvl3pPr>
            <a:lvl4pPr lvl="3" algn="ctr" rtl="0">
              <a:spcBef>
                <a:spcPts val="0"/>
              </a:spcBef>
              <a:spcAft>
                <a:spcPts val="0"/>
              </a:spcAft>
              <a:buNone/>
              <a:defRPr sz="2000">
                <a:solidFill>
                  <a:schemeClr val="accent2"/>
                </a:solidFill>
              </a:defRPr>
            </a:lvl4pPr>
            <a:lvl5pPr lvl="4" algn="ctr" rtl="0">
              <a:spcBef>
                <a:spcPts val="0"/>
              </a:spcBef>
              <a:spcAft>
                <a:spcPts val="0"/>
              </a:spcAft>
              <a:buNone/>
              <a:defRPr sz="2000">
                <a:solidFill>
                  <a:schemeClr val="accent2"/>
                </a:solidFill>
              </a:defRPr>
            </a:lvl5pPr>
            <a:lvl6pPr lvl="5" algn="ctr" rtl="0">
              <a:spcBef>
                <a:spcPts val="0"/>
              </a:spcBef>
              <a:spcAft>
                <a:spcPts val="0"/>
              </a:spcAft>
              <a:buNone/>
              <a:defRPr sz="2000">
                <a:solidFill>
                  <a:schemeClr val="accent2"/>
                </a:solidFill>
              </a:defRPr>
            </a:lvl6pPr>
            <a:lvl7pPr lvl="6" algn="ctr" rtl="0">
              <a:spcBef>
                <a:spcPts val="0"/>
              </a:spcBef>
              <a:spcAft>
                <a:spcPts val="0"/>
              </a:spcAft>
              <a:buNone/>
              <a:defRPr sz="2000">
                <a:solidFill>
                  <a:schemeClr val="accent2"/>
                </a:solidFill>
              </a:defRPr>
            </a:lvl7pPr>
            <a:lvl8pPr lvl="7" algn="ctr" rtl="0">
              <a:spcBef>
                <a:spcPts val="0"/>
              </a:spcBef>
              <a:spcAft>
                <a:spcPts val="0"/>
              </a:spcAft>
              <a:buNone/>
              <a:defRPr sz="2000">
                <a:solidFill>
                  <a:schemeClr val="accent2"/>
                </a:solidFill>
              </a:defRPr>
            </a:lvl8pPr>
            <a:lvl9pPr lvl="8" algn="ctr" rtl="0">
              <a:spcBef>
                <a:spcPts val="0"/>
              </a:spcBef>
              <a:spcAft>
                <a:spcPts val="0"/>
              </a:spcAft>
              <a:buNone/>
              <a:defRPr sz="2000">
                <a:solidFill>
                  <a:schemeClr val="accent2"/>
                </a:solidFill>
              </a:defRPr>
            </a:lvl9pPr>
          </a:lstStyle>
          <a:p>
            <a:endParaRPr/>
          </a:p>
        </p:txBody>
      </p:sp>
      <p:sp>
        <p:nvSpPr>
          <p:cNvPr id="322" name="Google Shape;322;p31"/>
          <p:cNvSpPr/>
          <p:nvPr/>
        </p:nvSpPr>
        <p:spPr>
          <a:xfrm flipH="1">
            <a:off x="7019801" y="2835150"/>
            <a:ext cx="3911700" cy="3911700"/>
          </a:xfrm>
          <a:prstGeom prst="blockArc">
            <a:avLst>
              <a:gd name="adj1" fmla="val 15764927"/>
              <a:gd name="adj2" fmla="val 943522"/>
              <a:gd name="adj3" fmla="val 786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463225" y="4450100"/>
            <a:ext cx="1367700" cy="1367700"/>
          </a:xfrm>
          <a:prstGeom prst="donut">
            <a:avLst>
              <a:gd name="adj" fmla="val 1590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3">
  <p:cSld name="CUSTOM_9_1">
    <p:spTree>
      <p:nvGrpSpPr>
        <p:cNvPr id="1" name="Shape 345"/>
        <p:cNvGrpSpPr/>
        <p:nvPr/>
      </p:nvGrpSpPr>
      <p:grpSpPr>
        <a:xfrm>
          <a:off x="0" y="0"/>
          <a:ext cx="0" cy="0"/>
          <a:chOff x="0" y="0"/>
          <a:chExt cx="0" cy="0"/>
        </a:xfrm>
      </p:grpSpPr>
      <p:sp>
        <p:nvSpPr>
          <p:cNvPr id="346" name="Google Shape;346;p34"/>
          <p:cNvSpPr>
            <a:spLocks noGrp="1"/>
          </p:cNvSpPr>
          <p:nvPr>
            <p:ph type="pic" idx="2"/>
          </p:nvPr>
        </p:nvSpPr>
        <p:spPr>
          <a:xfrm>
            <a:off x="1210725" y="1194875"/>
            <a:ext cx="2916900" cy="3410700"/>
          </a:xfrm>
          <a:prstGeom prst="rect">
            <a:avLst/>
          </a:prstGeom>
          <a:noFill/>
          <a:ln>
            <a:noFill/>
          </a:ln>
        </p:spPr>
      </p:sp>
      <p:sp>
        <p:nvSpPr>
          <p:cNvPr id="347" name="Google Shape;347;p34"/>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4"/>
          <p:cNvSpPr txBox="1">
            <a:spLocks noGrp="1"/>
          </p:cNvSpPr>
          <p:nvPr>
            <p:ph type="subTitle" idx="1"/>
          </p:nvPr>
        </p:nvSpPr>
        <p:spPr>
          <a:xfrm>
            <a:off x="4639200" y="1194875"/>
            <a:ext cx="3305100" cy="45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800" b="1">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a:endParaRPr/>
          </a:p>
        </p:txBody>
      </p:sp>
      <p:sp>
        <p:nvSpPr>
          <p:cNvPr id="349" name="Google Shape;349;p34"/>
          <p:cNvSpPr txBox="1">
            <a:spLocks noGrp="1"/>
          </p:cNvSpPr>
          <p:nvPr>
            <p:ph type="subTitle" idx="3"/>
          </p:nvPr>
        </p:nvSpPr>
        <p:spPr>
          <a:xfrm>
            <a:off x="4639200" y="1572251"/>
            <a:ext cx="3305100" cy="67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50" name="Google Shape;350;p34"/>
          <p:cNvSpPr txBox="1">
            <a:spLocks noGrp="1"/>
          </p:cNvSpPr>
          <p:nvPr>
            <p:ph type="subTitle" idx="4"/>
          </p:nvPr>
        </p:nvSpPr>
        <p:spPr>
          <a:xfrm>
            <a:off x="4639200" y="2318121"/>
            <a:ext cx="3305100" cy="45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800" b="1">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a:endParaRPr/>
          </a:p>
        </p:txBody>
      </p:sp>
      <p:sp>
        <p:nvSpPr>
          <p:cNvPr id="351" name="Google Shape;351;p34"/>
          <p:cNvSpPr txBox="1">
            <a:spLocks noGrp="1"/>
          </p:cNvSpPr>
          <p:nvPr>
            <p:ph type="subTitle" idx="5"/>
          </p:nvPr>
        </p:nvSpPr>
        <p:spPr>
          <a:xfrm>
            <a:off x="4639200" y="2695500"/>
            <a:ext cx="3305100" cy="19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52" name="Google Shape;352;p34"/>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3" name="Google Shape;353;p34"/>
          <p:cNvSpPr/>
          <p:nvPr/>
        </p:nvSpPr>
        <p:spPr>
          <a:xfrm>
            <a:off x="8430725" y="1259175"/>
            <a:ext cx="2196600" cy="2196600"/>
          </a:xfrm>
          <a:prstGeom prst="donut">
            <a:avLst>
              <a:gd name="adj" fmla="val 1185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1108950" y="2085975"/>
            <a:ext cx="1806600" cy="1806600"/>
          </a:xfrm>
          <a:prstGeom prst="donut">
            <a:avLst>
              <a:gd name="adj" fmla="val 1444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4">
  <p:cSld name="CUSTOM_9_1_1">
    <p:spTree>
      <p:nvGrpSpPr>
        <p:cNvPr id="1" name="Shape 355"/>
        <p:cNvGrpSpPr/>
        <p:nvPr/>
      </p:nvGrpSpPr>
      <p:grpSpPr>
        <a:xfrm>
          <a:off x="0" y="0"/>
          <a:ext cx="0" cy="0"/>
          <a:chOff x="0" y="0"/>
          <a:chExt cx="0" cy="0"/>
        </a:xfrm>
      </p:grpSpPr>
      <p:sp>
        <p:nvSpPr>
          <p:cNvPr id="356" name="Google Shape;356;p35"/>
          <p:cNvSpPr/>
          <p:nvPr/>
        </p:nvSpPr>
        <p:spPr>
          <a:xfrm rot="10800000">
            <a:off x="-1180114" y="-1205300"/>
            <a:ext cx="2387700" cy="2387700"/>
          </a:xfrm>
          <a:prstGeom prst="blockArc">
            <a:avLst>
              <a:gd name="adj1" fmla="val 10779047"/>
              <a:gd name="adj2" fmla="val 16253876"/>
              <a:gd name="adj3" fmla="val 890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txBox="1">
            <a:spLocks noGrp="1"/>
          </p:cNvSpPr>
          <p:nvPr>
            <p:ph type="title"/>
          </p:nvPr>
        </p:nvSpPr>
        <p:spPr>
          <a:xfrm>
            <a:off x="5469575" y="562313"/>
            <a:ext cx="2728800" cy="100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Clr>
                <a:schemeClr val="accent1"/>
              </a:buClr>
              <a:buSzPts val="2800"/>
              <a:buNone/>
              <a:defRPr>
                <a:solidFill>
                  <a:schemeClr val="accent1"/>
                </a:solidFill>
              </a:defRPr>
            </a:lvl2pPr>
            <a:lvl3pPr lvl="2" rtl="0">
              <a:lnSpc>
                <a:spcPct val="100000"/>
              </a:lnSpc>
              <a:spcBef>
                <a:spcPts val="0"/>
              </a:spcBef>
              <a:spcAft>
                <a:spcPts val="0"/>
              </a:spcAft>
              <a:buClr>
                <a:schemeClr val="accent1"/>
              </a:buClr>
              <a:buSzPts val="2800"/>
              <a:buNone/>
              <a:defRPr>
                <a:solidFill>
                  <a:schemeClr val="accent1"/>
                </a:solidFill>
              </a:defRPr>
            </a:lvl3pPr>
            <a:lvl4pPr lvl="3" rtl="0">
              <a:lnSpc>
                <a:spcPct val="100000"/>
              </a:lnSpc>
              <a:spcBef>
                <a:spcPts val="0"/>
              </a:spcBef>
              <a:spcAft>
                <a:spcPts val="0"/>
              </a:spcAft>
              <a:buClr>
                <a:schemeClr val="accent1"/>
              </a:buClr>
              <a:buSzPts val="2800"/>
              <a:buNone/>
              <a:defRPr>
                <a:solidFill>
                  <a:schemeClr val="accent1"/>
                </a:solidFill>
              </a:defRPr>
            </a:lvl4pPr>
            <a:lvl5pPr lvl="4" rtl="0">
              <a:lnSpc>
                <a:spcPct val="100000"/>
              </a:lnSpc>
              <a:spcBef>
                <a:spcPts val="0"/>
              </a:spcBef>
              <a:spcAft>
                <a:spcPts val="0"/>
              </a:spcAft>
              <a:buClr>
                <a:schemeClr val="accent1"/>
              </a:buClr>
              <a:buSzPts val="2800"/>
              <a:buNone/>
              <a:defRPr>
                <a:solidFill>
                  <a:schemeClr val="accent1"/>
                </a:solidFill>
              </a:defRPr>
            </a:lvl5pPr>
            <a:lvl6pPr lvl="5" rtl="0">
              <a:lnSpc>
                <a:spcPct val="100000"/>
              </a:lnSpc>
              <a:spcBef>
                <a:spcPts val="0"/>
              </a:spcBef>
              <a:spcAft>
                <a:spcPts val="0"/>
              </a:spcAft>
              <a:buClr>
                <a:schemeClr val="accent1"/>
              </a:buClr>
              <a:buSzPts val="2800"/>
              <a:buNone/>
              <a:defRPr>
                <a:solidFill>
                  <a:schemeClr val="accent1"/>
                </a:solidFill>
              </a:defRPr>
            </a:lvl6pPr>
            <a:lvl7pPr lvl="6" rtl="0">
              <a:lnSpc>
                <a:spcPct val="100000"/>
              </a:lnSpc>
              <a:spcBef>
                <a:spcPts val="0"/>
              </a:spcBef>
              <a:spcAft>
                <a:spcPts val="0"/>
              </a:spcAft>
              <a:buClr>
                <a:schemeClr val="accent1"/>
              </a:buClr>
              <a:buSzPts val="2800"/>
              <a:buNone/>
              <a:defRPr>
                <a:solidFill>
                  <a:schemeClr val="accent1"/>
                </a:solidFill>
              </a:defRPr>
            </a:lvl7pPr>
            <a:lvl8pPr lvl="7" rtl="0">
              <a:lnSpc>
                <a:spcPct val="100000"/>
              </a:lnSpc>
              <a:spcBef>
                <a:spcPts val="0"/>
              </a:spcBef>
              <a:spcAft>
                <a:spcPts val="0"/>
              </a:spcAft>
              <a:buClr>
                <a:schemeClr val="accent1"/>
              </a:buClr>
              <a:buSzPts val="2800"/>
              <a:buNone/>
              <a:defRPr>
                <a:solidFill>
                  <a:schemeClr val="accent1"/>
                </a:solidFill>
              </a:defRPr>
            </a:lvl8pPr>
            <a:lvl9pPr lvl="8" rtl="0">
              <a:lnSpc>
                <a:spcPct val="100000"/>
              </a:lnSpc>
              <a:spcBef>
                <a:spcPts val="0"/>
              </a:spcBef>
              <a:spcAft>
                <a:spcPts val="0"/>
              </a:spcAft>
              <a:buClr>
                <a:schemeClr val="accent1"/>
              </a:buClr>
              <a:buSzPts val="2800"/>
              <a:buNone/>
              <a:defRPr>
                <a:solidFill>
                  <a:schemeClr val="accent1"/>
                </a:solidFill>
              </a:defRPr>
            </a:lvl9pPr>
          </a:lstStyle>
          <a:p>
            <a:endParaRPr/>
          </a:p>
        </p:txBody>
      </p:sp>
      <p:sp>
        <p:nvSpPr>
          <p:cNvPr id="358" name="Google Shape;358;p35"/>
          <p:cNvSpPr txBox="1">
            <a:spLocks noGrp="1"/>
          </p:cNvSpPr>
          <p:nvPr>
            <p:ph type="subTitle" idx="1"/>
          </p:nvPr>
        </p:nvSpPr>
        <p:spPr>
          <a:xfrm>
            <a:off x="4644581" y="1506915"/>
            <a:ext cx="2265000" cy="7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800" b="1">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a:endParaRPr/>
          </a:p>
        </p:txBody>
      </p:sp>
      <p:sp>
        <p:nvSpPr>
          <p:cNvPr id="359" name="Google Shape;359;p35"/>
          <p:cNvSpPr txBox="1">
            <a:spLocks noGrp="1"/>
          </p:cNvSpPr>
          <p:nvPr>
            <p:ph type="subTitle" idx="2"/>
          </p:nvPr>
        </p:nvSpPr>
        <p:spPr>
          <a:xfrm>
            <a:off x="4639568" y="2245125"/>
            <a:ext cx="2265000" cy="82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60" name="Google Shape;360;p35"/>
          <p:cNvSpPr txBox="1">
            <a:spLocks noGrp="1"/>
          </p:cNvSpPr>
          <p:nvPr>
            <p:ph type="subTitle" idx="3"/>
          </p:nvPr>
        </p:nvSpPr>
        <p:spPr>
          <a:xfrm>
            <a:off x="4634550" y="3038165"/>
            <a:ext cx="2265000" cy="7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800" b="1">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a:endParaRPr/>
          </a:p>
        </p:txBody>
      </p:sp>
      <p:sp>
        <p:nvSpPr>
          <p:cNvPr id="361" name="Google Shape;361;p35"/>
          <p:cNvSpPr txBox="1">
            <a:spLocks noGrp="1"/>
          </p:cNvSpPr>
          <p:nvPr>
            <p:ph type="subTitle" idx="4"/>
          </p:nvPr>
        </p:nvSpPr>
        <p:spPr>
          <a:xfrm>
            <a:off x="4644581" y="3776474"/>
            <a:ext cx="2265000" cy="82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62" name="Google Shape;362;p35"/>
          <p:cNvSpPr>
            <a:spLocks noGrp="1"/>
          </p:cNvSpPr>
          <p:nvPr>
            <p:ph type="pic" idx="5"/>
          </p:nvPr>
        </p:nvSpPr>
        <p:spPr>
          <a:xfrm>
            <a:off x="704350" y="939750"/>
            <a:ext cx="3542700" cy="3264000"/>
          </a:xfrm>
          <a:prstGeom prst="round1Rect">
            <a:avLst>
              <a:gd name="adj" fmla="val 16667"/>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4_1_1">
    <p:bg>
      <p:bgPr>
        <a:noFill/>
        <a:effectLst/>
      </p:bgPr>
    </p:bg>
    <p:spTree>
      <p:nvGrpSpPr>
        <p:cNvPr id="1" name="Shape 379"/>
        <p:cNvGrpSpPr/>
        <p:nvPr/>
      </p:nvGrpSpPr>
      <p:grpSpPr>
        <a:xfrm>
          <a:off x="0" y="0"/>
          <a:ext cx="0" cy="0"/>
          <a:chOff x="0" y="0"/>
          <a:chExt cx="0" cy="0"/>
        </a:xfrm>
      </p:grpSpPr>
      <p:sp>
        <p:nvSpPr>
          <p:cNvPr id="380" name="Google Shape;380;p38"/>
          <p:cNvSpPr/>
          <p:nvPr/>
        </p:nvSpPr>
        <p:spPr>
          <a:xfrm rot="-5400000">
            <a:off x="7965010" y="-1097203"/>
            <a:ext cx="2387700" cy="2387700"/>
          </a:xfrm>
          <a:prstGeom prst="blockArc">
            <a:avLst>
              <a:gd name="adj1" fmla="val 10820796"/>
              <a:gd name="adj2" fmla="val 16556050"/>
              <a:gd name="adj3" fmla="val 1084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8"/>
          <p:cNvSpPr txBox="1"/>
          <p:nvPr/>
        </p:nvSpPr>
        <p:spPr>
          <a:xfrm>
            <a:off x="1094125" y="541475"/>
            <a:ext cx="6825900" cy="75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solidFill>
                <a:srgbClr val="FFFFFF"/>
              </a:solidFill>
              <a:latin typeface="Montserrat"/>
              <a:ea typeface="Montserrat"/>
              <a:cs typeface="Montserrat"/>
              <a:sym typeface="Montserrat"/>
            </a:endParaRPr>
          </a:p>
        </p:txBody>
      </p:sp>
      <p:sp>
        <p:nvSpPr>
          <p:cNvPr id="383" name="Google Shape;383;p38"/>
          <p:cNvSpPr/>
          <p:nvPr/>
        </p:nvSpPr>
        <p:spPr>
          <a:xfrm rot="-900003">
            <a:off x="-1468002" y="4320800"/>
            <a:ext cx="2387761" cy="2387761"/>
          </a:xfrm>
          <a:prstGeom prst="blockArc">
            <a:avLst>
              <a:gd name="adj1" fmla="val 17506725"/>
              <a:gd name="adj2" fmla="val 21555750"/>
              <a:gd name="adj3" fmla="val 952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1709009" y="2992597"/>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20" name="Google Shape;20;p3"/>
          <p:cNvSpPr/>
          <p:nvPr/>
        </p:nvSpPr>
        <p:spPr>
          <a:xfrm rot="9899997">
            <a:off x="7214620" y="-688760"/>
            <a:ext cx="2387761" cy="2387761"/>
          </a:xfrm>
          <a:prstGeom prst="blockArc">
            <a:avLst>
              <a:gd name="adj1" fmla="val 17023199"/>
              <a:gd name="adj2" fmla="val 920811"/>
              <a:gd name="adj3" fmla="val 9035"/>
            </a:avLst>
          </a:prstGeom>
          <a:solidFill>
            <a:srgbClr val="D9D9D9"/>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21" name="Google Shape;21;p3"/>
          <p:cNvSpPr txBox="1"/>
          <p:nvPr/>
        </p:nvSpPr>
        <p:spPr>
          <a:xfrm>
            <a:off x="4576375" y="2150850"/>
            <a:ext cx="3363300" cy="841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endParaRPr sz="3600" b="1">
              <a:solidFill>
                <a:srgbClr val="27316F"/>
              </a:solidFill>
              <a:latin typeface="Montserrat"/>
              <a:ea typeface="Montserrat"/>
              <a:cs typeface="Montserrat"/>
              <a:sym typeface="Montserrat"/>
            </a:endParaRPr>
          </a:p>
        </p:txBody>
      </p:sp>
      <p:sp>
        <p:nvSpPr>
          <p:cNvPr id="22" name="Google Shape;22;p3"/>
          <p:cNvSpPr txBox="1">
            <a:spLocks noGrp="1"/>
          </p:cNvSpPr>
          <p:nvPr>
            <p:ph type="title"/>
          </p:nvPr>
        </p:nvSpPr>
        <p:spPr>
          <a:xfrm>
            <a:off x="4576375" y="1388825"/>
            <a:ext cx="3363300" cy="1303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1"/>
              </a:buClr>
              <a:buSzPts val="3600"/>
              <a:buFont typeface="Montserrat"/>
              <a:buNone/>
              <a:defRPr sz="4800" b="1">
                <a:solidFill>
                  <a:schemeClr val="accent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23" name="Google Shape;23;p3"/>
          <p:cNvSpPr txBox="1">
            <a:spLocks noGrp="1"/>
          </p:cNvSpPr>
          <p:nvPr>
            <p:ph type="subTitle" idx="1"/>
          </p:nvPr>
        </p:nvSpPr>
        <p:spPr>
          <a:xfrm>
            <a:off x="4576375" y="2710825"/>
            <a:ext cx="3363300" cy="7023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None/>
              <a:defRPr sz="1600"/>
            </a:lvl1pPr>
            <a:lvl2pPr lvl="1">
              <a:lnSpc>
                <a:spcPct val="100000"/>
              </a:lnSpc>
              <a:spcBef>
                <a:spcPts val="0"/>
              </a:spcBef>
              <a:spcAft>
                <a:spcPts val="0"/>
              </a:spcAft>
              <a:buNone/>
              <a:defRPr sz="1600"/>
            </a:lvl2pPr>
            <a:lvl3pPr lvl="2">
              <a:lnSpc>
                <a:spcPct val="100000"/>
              </a:lnSpc>
              <a:spcBef>
                <a:spcPts val="0"/>
              </a:spcBef>
              <a:spcAft>
                <a:spcPts val="0"/>
              </a:spcAft>
              <a:buNone/>
              <a:defRPr sz="1600"/>
            </a:lvl3pPr>
            <a:lvl4pPr lvl="3">
              <a:lnSpc>
                <a:spcPct val="100000"/>
              </a:lnSpc>
              <a:spcBef>
                <a:spcPts val="0"/>
              </a:spcBef>
              <a:spcAft>
                <a:spcPts val="0"/>
              </a:spcAft>
              <a:buNone/>
              <a:defRPr sz="1600"/>
            </a:lvl4pPr>
            <a:lvl5pPr lvl="4">
              <a:lnSpc>
                <a:spcPct val="100000"/>
              </a:lnSpc>
              <a:spcBef>
                <a:spcPts val="0"/>
              </a:spcBef>
              <a:spcAft>
                <a:spcPts val="0"/>
              </a:spcAft>
              <a:buNone/>
              <a:defRPr sz="1600"/>
            </a:lvl5pPr>
            <a:lvl6pPr lvl="5">
              <a:lnSpc>
                <a:spcPct val="100000"/>
              </a:lnSpc>
              <a:spcBef>
                <a:spcPts val="0"/>
              </a:spcBef>
              <a:spcAft>
                <a:spcPts val="0"/>
              </a:spcAft>
              <a:buNone/>
              <a:defRPr sz="1600"/>
            </a:lvl6pPr>
            <a:lvl7pPr lvl="6">
              <a:lnSpc>
                <a:spcPct val="100000"/>
              </a:lnSpc>
              <a:spcBef>
                <a:spcPts val="0"/>
              </a:spcBef>
              <a:spcAft>
                <a:spcPts val="0"/>
              </a:spcAft>
              <a:buNone/>
              <a:defRPr sz="1600"/>
            </a:lvl7pPr>
            <a:lvl8pPr lvl="7">
              <a:lnSpc>
                <a:spcPct val="100000"/>
              </a:lnSpc>
              <a:spcBef>
                <a:spcPts val="0"/>
              </a:spcBef>
              <a:spcAft>
                <a:spcPts val="0"/>
              </a:spcAft>
              <a:buNone/>
              <a:defRPr sz="1600"/>
            </a:lvl8pPr>
            <a:lvl9pPr lvl="8">
              <a:lnSpc>
                <a:spcPct val="100000"/>
              </a:lnSpc>
              <a:spcBef>
                <a:spcPts val="0"/>
              </a:spcBef>
              <a:spcAft>
                <a:spcPts val="0"/>
              </a:spcAft>
              <a:buNone/>
              <a:defRPr sz="1600"/>
            </a:lvl9pPr>
          </a:lstStyle>
          <a:p>
            <a:endParaRPr/>
          </a:p>
        </p:txBody>
      </p:sp>
      <p:sp>
        <p:nvSpPr>
          <p:cNvPr id="24" name="Google Shape;24;p3"/>
          <p:cNvSpPr/>
          <p:nvPr/>
        </p:nvSpPr>
        <p:spPr>
          <a:xfrm rot="10800000">
            <a:off x="1056100" y="1337250"/>
            <a:ext cx="2595000" cy="2500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txBox="1">
            <a:spLocks noGrp="1"/>
          </p:cNvSpPr>
          <p:nvPr>
            <p:ph type="title" idx="2" hasCustomPrompt="1"/>
          </p:nvPr>
        </p:nvSpPr>
        <p:spPr>
          <a:xfrm>
            <a:off x="1056100" y="1739050"/>
            <a:ext cx="2595000" cy="168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4_1_1_1">
    <p:bg>
      <p:bgPr>
        <a:noFill/>
        <a:effectLst/>
      </p:bgPr>
    </p:bg>
    <p:spTree>
      <p:nvGrpSpPr>
        <p:cNvPr id="1" name="Shape 400"/>
        <p:cNvGrpSpPr/>
        <p:nvPr/>
      </p:nvGrpSpPr>
      <p:grpSpPr>
        <a:xfrm>
          <a:off x="0" y="0"/>
          <a:ext cx="0" cy="0"/>
          <a:chOff x="0" y="0"/>
          <a:chExt cx="0" cy="0"/>
        </a:xfrm>
      </p:grpSpPr>
      <p:sp>
        <p:nvSpPr>
          <p:cNvPr id="401" name="Google Shape;401;p41"/>
          <p:cNvSpPr>
            <a:spLocks noGrp="1"/>
          </p:cNvSpPr>
          <p:nvPr>
            <p:ph type="pic" idx="2"/>
          </p:nvPr>
        </p:nvSpPr>
        <p:spPr>
          <a:xfrm>
            <a:off x="-7975" y="0"/>
            <a:ext cx="5361900" cy="3598500"/>
          </a:xfrm>
          <a:prstGeom prst="rect">
            <a:avLst/>
          </a:prstGeom>
          <a:noFill/>
          <a:ln>
            <a:noFill/>
          </a:ln>
        </p:spPr>
      </p:sp>
      <p:sp>
        <p:nvSpPr>
          <p:cNvPr id="402" name="Google Shape;402;p41"/>
          <p:cNvSpPr txBox="1">
            <a:spLocks noGrp="1"/>
          </p:cNvSpPr>
          <p:nvPr>
            <p:ph type="title"/>
          </p:nvPr>
        </p:nvSpPr>
        <p:spPr>
          <a:xfrm>
            <a:off x="4466225" y="1936500"/>
            <a:ext cx="34782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403" name="Google Shape;403;p41"/>
          <p:cNvSpPr txBox="1">
            <a:spLocks noGrp="1"/>
          </p:cNvSpPr>
          <p:nvPr>
            <p:ph type="subTitle" idx="1"/>
          </p:nvPr>
        </p:nvSpPr>
        <p:spPr>
          <a:xfrm>
            <a:off x="4466225" y="3044700"/>
            <a:ext cx="3478200" cy="11697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404" name="Google Shape;404;p41"/>
          <p:cNvSpPr/>
          <p:nvPr/>
        </p:nvSpPr>
        <p:spPr>
          <a:xfrm>
            <a:off x="-1739434" y="3044697"/>
            <a:ext cx="3679200" cy="3679200"/>
          </a:xfrm>
          <a:prstGeom prst="blockArc">
            <a:avLst>
              <a:gd name="adj1" fmla="val 15904124"/>
              <a:gd name="adj2" fmla="val 722519"/>
              <a:gd name="adj3" fmla="val 727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1"/>
          <p:cNvSpPr/>
          <p:nvPr/>
        </p:nvSpPr>
        <p:spPr>
          <a:xfrm rot="10800000">
            <a:off x="7200116" y="-1534853"/>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4_1_1_1_3">
    <p:bg>
      <p:bgPr>
        <a:noFill/>
        <a:effectLst/>
      </p:bgPr>
    </p:bg>
    <p:spTree>
      <p:nvGrpSpPr>
        <p:cNvPr id="1" name="Shape 406"/>
        <p:cNvGrpSpPr/>
        <p:nvPr/>
      </p:nvGrpSpPr>
      <p:grpSpPr>
        <a:xfrm>
          <a:off x="0" y="0"/>
          <a:ext cx="0" cy="0"/>
          <a:chOff x="0" y="0"/>
          <a:chExt cx="0" cy="0"/>
        </a:xfrm>
      </p:grpSpPr>
      <p:sp>
        <p:nvSpPr>
          <p:cNvPr id="407" name="Google Shape;407;p42"/>
          <p:cNvSpPr/>
          <p:nvPr/>
        </p:nvSpPr>
        <p:spPr>
          <a:xfrm rot="-5400000">
            <a:off x="8177603" y="-1151798"/>
            <a:ext cx="1948500" cy="1948500"/>
          </a:xfrm>
          <a:prstGeom prst="blockArc">
            <a:avLst>
              <a:gd name="adj1" fmla="val 10796618"/>
              <a:gd name="adj2" fmla="val 15882085"/>
              <a:gd name="adj3" fmla="val 78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2"/>
          <p:cNvSpPr/>
          <p:nvPr/>
        </p:nvSpPr>
        <p:spPr>
          <a:xfrm rot="-900003">
            <a:off x="-1427327" y="3995525"/>
            <a:ext cx="2387761" cy="2387761"/>
          </a:xfrm>
          <a:prstGeom prst="blockArc">
            <a:avLst>
              <a:gd name="adj1" fmla="val 17683086"/>
              <a:gd name="adj2" fmla="val 837016"/>
              <a:gd name="adj3" fmla="val 920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txBox="1">
            <a:spLocks noGrp="1"/>
          </p:cNvSpPr>
          <p:nvPr>
            <p:ph type="title"/>
          </p:nvPr>
        </p:nvSpPr>
        <p:spPr>
          <a:xfrm>
            <a:off x="938675" y="1236950"/>
            <a:ext cx="3613800" cy="127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410" name="Google Shape;410;p42"/>
          <p:cNvSpPr txBox="1">
            <a:spLocks noGrp="1"/>
          </p:cNvSpPr>
          <p:nvPr>
            <p:ph type="subTitle" idx="1"/>
          </p:nvPr>
        </p:nvSpPr>
        <p:spPr>
          <a:xfrm>
            <a:off x="938675" y="2535200"/>
            <a:ext cx="3613800" cy="12702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411" name="Google Shape;411;p42"/>
          <p:cNvSpPr>
            <a:spLocks noGrp="1"/>
          </p:cNvSpPr>
          <p:nvPr>
            <p:ph type="pic" idx="2"/>
          </p:nvPr>
        </p:nvSpPr>
        <p:spPr>
          <a:xfrm>
            <a:off x="5173175" y="725700"/>
            <a:ext cx="3153300" cy="3692100"/>
          </a:xfrm>
          <a:prstGeom prst="round1Rect">
            <a:avLst>
              <a:gd name="adj" fmla="val 16667"/>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4_1_1_1_3_1">
    <p:bg>
      <p:bgPr>
        <a:noFill/>
        <a:effectLst/>
      </p:bgPr>
    </p:bg>
    <p:spTree>
      <p:nvGrpSpPr>
        <p:cNvPr id="1" name="Shape 412"/>
        <p:cNvGrpSpPr/>
        <p:nvPr/>
      </p:nvGrpSpPr>
      <p:grpSpPr>
        <a:xfrm>
          <a:off x="0" y="0"/>
          <a:ext cx="0" cy="0"/>
          <a:chOff x="0" y="0"/>
          <a:chExt cx="0" cy="0"/>
        </a:xfrm>
      </p:grpSpPr>
      <p:sp>
        <p:nvSpPr>
          <p:cNvPr id="413" name="Google Shape;413;p43"/>
          <p:cNvSpPr/>
          <p:nvPr/>
        </p:nvSpPr>
        <p:spPr>
          <a:xfrm>
            <a:off x="7088575" y="-748225"/>
            <a:ext cx="2753100" cy="2753100"/>
          </a:xfrm>
          <a:prstGeom prst="donut">
            <a:avLst>
              <a:gd name="adj" fmla="val 1185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txBox="1">
            <a:spLocks noGrp="1"/>
          </p:cNvSpPr>
          <p:nvPr>
            <p:ph type="title"/>
          </p:nvPr>
        </p:nvSpPr>
        <p:spPr>
          <a:xfrm>
            <a:off x="1348250" y="1032450"/>
            <a:ext cx="3084900" cy="203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416" name="Google Shape;416;p43"/>
          <p:cNvSpPr txBox="1">
            <a:spLocks noGrp="1"/>
          </p:cNvSpPr>
          <p:nvPr>
            <p:ph type="subTitle" idx="1"/>
          </p:nvPr>
        </p:nvSpPr>
        <p:spPr>
          <a:xfrm>
            <a:off x="1348250" y="3064350"/>
            <a:ext cx="3084900" cy="10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17" name="Google Shape;417;p43"/>
          <p:cNvSpPr>
            <a:spLocks noGrp="1"/>
          </p:cNvSpPr>
          <p:nvPr>
            <p:ph type="pic" idx="2"/>
          </p:nvPr>
        </p:nvSpPr>
        <p:spPr>
          <a:xfrm>
            <a:off x="5007000" y="400350"/>
            <a:ext cx="3429000" cy="43434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4_1_1_1_3_1_1">
    <p:bg>
      <p:bgPr>
        <a:solidFill>
          <a:schemeClr val="accent2"/>
        </a:solidFill>
        <a:effectLst/>
      </p:bgPr>
    </p:bg>
    <p:spTree>
      <p:nvGrpSpPr>
        <p:cNvPr id="1" name="Shape 418"/>
        <p:cNvGrpSpPr/>
        <p:nvPr/>
      </p:nvGrpSpPr>
      <p:grpSpPr>
        <a:xfrm>
          <a:off x="0" y="0"/>
          <a:ext cx="0" cy="0"/>
          <a:chOff x="0" y="0"/>
          <a:chExt cx="0" cy="0"/>
        </a:xfrm>
      </p:grpSpPr>
      <p:sp>
        <p:nvSpPr>
          <p:cNvPr id="419" name="Google Shape;419;p44"/>
          <p:cNvSpPr/>
          <p:nvPr/>
        </p:nvSpPr>
        <p:spPr>
          <a:xfrm>
            <a:off x="-886300" y="316380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4"/>
          <p:cNvSpPr>
            <a:spLocks noGrp="1"/>
          </p:cNvSpPr>
          <p:nvPr>
            <p:ph type="pic" idx="2"/>
          </p:nvPr>
        </p:nvSpPr>
        <p:spPr>
          <a:xfrm>
            <a:off x="708000" y="539400"/>
            <a:ext cx="7717500" cy="2624400"/>
          </a:xfrm>
          <a:prstGeom prst="rect">
            <a:avLst/>
          </a:prstGeom>
          <a:noFill/>
          <a:ln>
            <a:noFill/>
          </a:ln>
        </p:spPr>
      </p:sp>
      <p:sp>
        <p:nvSpPr>
          <p:cNvPr id="421" name="Google Shape;421;p44"/>
          <p:cNvSpPr txBox="1">
            <a:spLocks noGrp="1"/>
          </p:cNvSpPr>
          <p:nvPr>
            <p:ph type="title"/>
          </p:nvPr>
        </p:nvSpPr>
        <p:spPr>
          <a:xfrm>
            <a:off x="1140900" y="3330750"/>
            <a:ext cx="26142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422" name="Google Shape;422;p44"/>
          <p:cNvSpPr txBox="1">
            <a:spLocks noGrp="1"/>
          </p:cNvSpPr>
          <p:nvPr>
            <p:ph type="subTitle" idx="1"/>
          </p:nvPr>
        </p:nvSpPr>
        <p:spPr>
          <a:xfrm>
            <a:off x="3959100" y="3469200"/>
            <a:ext cx="40440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1">
  <p:cSld name="CUSTOM_11">
    <p:spTree>
      <p:nvGrpSpPr>
        <p:cNvPr id="1" name="Shape 439"/>
        <p:cNvGrpSpPr/>
        <p:nvPr/>
      </p:nvGrpSpPr>
      <p:grpSpPr>
        <a:xfrm>
          <a:off x="0" y="0"/>
          <a:ext cx="0" cy="0"/>
          <a:chOff x="0" y="0"/>
          <a:chExt cx="0" cy="0"/>
        </a:xfrm>
      </p:grpSpPr>
      <p:sp>
        <p:nvSpPr>
          <p:cNvPr id="440" name="Google Shape;440;p48"/>
          <p:cNvSpPr>
            <a:spLocks noGrp="1"/>
          </p:cNvSpPr>
          <p:nvPr>
            <p:ph type="pic" idx="2"/>
          </p:nvPr>
        </p:nvSpPr>
        <p:spPr>
          <a:xfrm>
            <a:off x="-9525" y="-9525"/>
            <a:ext cx="9153600" cy="5148900"/>
          </a:xfrm>
          <a:prstGeom prst="rect">
            <a:avLst/>
          </a:prstGeom>
          <a:noFill/>
          <a:ln>
            <a:noFill/>
          </a:ln>
        </p:spPr>
      </p:sp>
      <p:sp>
        <p:nvSpPr>
          <p:cNvPr id="441" name="Google Shape;441;p48"/>
          <p:cNvSpPr txBox="1">
            <a:spLocks noGrp="1"/>
          </p:cNvSpPr>
          <p:nvPr>
            <p:ph type="title"/>
          </p:nvPr>
        </p:nvSpPr>
        <p:spPr>
          <a:xfrm>
            <a:off x="713400" y="2941800"/>
            <a:ext cx="2372700" cy="166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defRPr>
            </a:lvl1pPr>
            <a:lvl2pPr lvl="1" rtl="0">
              <a:spcBef>
                <a:spcPts val="0"/>
              </a:spcBef>
              <a:spcAft>
                <a:spcPts val="0"/>
              </a:spcAft>
              <a:buNone/>
              <a:defRPr>
                <a:solidFill>
                  <a:schemeClr val="accent1"/>
                </a:solidFill>
              </a:defRPr>
            </a:lvl2pPr>
            <a:lvl3pPr lvl="2" rtl="0">
              <a:spcBef>
                <a:spcPts val="0"/>
              </a:spcBef>
              <a:spcAft>
                <a:spcPts val="0"/>
              </a:spcAft>
              <a:buNone/>
              <a:defRPr>
                <a:solidFill>
                  <a:schemeClr val="accent1"/>
                </a:solidFill>
              </a:defRPr>
            </a:lvl3pPr>
            <a:lvl4pPr lvl="3" rtl="0">
              <a:spcBef>
                <a:spcPts val="0"/>
              </a:spcBef>
              <a:spcAft>
                <a:spcPts val="0"/>
              </a:spcAft>
              <a:buNone/>
              <a:defRPr>
                <a:solidFill>
                  <a:schemeClr val="accent1"/>
                </a:solidFill>
              </a:defRPr>
            </a:lvl4pPr>
            <a:lvl5pPr lvl="4" rtl="0">
              <a:spcBef>
                <a:spcPts val="0"/>
              </a:spcBef>
              <a:spcAft>
                <a:spcPts val="0"/>
              </a:spcAft>
              <a:buNone/>
              <a:defRPr>
                <a:solidFill>
                  <a:schemeClr val="accent1"/>
                </a:solidFill>
              </a:defRPr>
            </a:lvl5pPr>
            <a:lvl6pPr lvl="5" rtl="0">
              <a:spcBef>
                <a:spcPts val="0"/>
              </a:spcBef>
              <a:spcAft>
                <a:spcPts val="0"/>
              </a:spcAft>
              <a:buNone/>
              <a:defRPr>
                <a:solidFill>
                  <a:schemeClr val="accent1"/>
                </a:solidFill>
              </a:defRPr>
            </a:lvl6pPr>
            <a:lvl7pPr lvl="6" rtl="0">
              <a:spcBef>
                <a:spcPts val="0"/>
              </a:spcBef>
              <a:spcAft>
                <a:spcPts val="0"/>
              </a:spcAft>
              <a:buNone/>
              <a:defRPr>
                <a:solidFill>
                  <a:schemeClr val="accent1"/>
                </a:solidFill>
              </a:defRPr>
            </a:lvl7pPr>
            <a:lvl8pPr lvl="7" rtl="0">
              <a:spcBef>
                <a:spcPts val="0"/>
              </a:spcBef>
              <a:spcAft>
                <a:spcPts val="0"/>
              </a:spcAft>
              <a:buNone/>
              <a:defRPr>
                <a:solidFill>
                  <a:schemeClr val="accent1"/>
                </a:solidFill>
              </a:defRPr>
            </a:lvl8pPr>
            <a:lvl9pPr lvl="8" rtl="0">
              <a:spcBef>
                <a:spcPts val="0"/>
              </a:spcBef>
              <a:spcAft>
                <a:spcPts val="0"/>
              </a:spcAft>
              <a:buNone/>
              <a:defRPr>
                <a:solidFill>
                  <a:schemeClr val="accent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1">
  <p:cSld name="CUSTOM_12">
    <p:spTree>
      <p:nvGrpSpPr>
        <p:cNvPr id="1" name="Shape 442"/>
        <p:cNvGrpSpPr/>
        <p:nvPr/>
      </p:nvGrpSpPr>
      <p:grpSpPr>
        <a:xfrm>
          <a:off x="0" y="0"/>
          <a:ext cx="0" cy="0"/>
          <a:chOff x="0" y="0"/>
          <a:chExt cx="0" cy="0"/>
        </a:xfrm>
      </p:grpSpPr>
      <p:sp>
        <p:nvSpPr>
          <p:cNvPr id="443" name="Google Shape;443;p49"/>
          <p:cNvSpPr/>
          <p:nvPr/>
        </p:nvSpPr>
        <p:spPr>
          <a:xfrm>
            <a:off x="4131938" y="2768850"/>
            <a:ext cx="3974700" cy="3974700"/>
          </a:xfrm>
          <a:prstGeom prst="donut">
            <a:avLst>
              <a:gd name="adj" fmla="val 774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9525" y="-9525"/>
            <a:ext cx="3571800" cy="515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txBox="1">
            <a:spLocks noGrp="1"/>
          </p:cNvSpPr>
          <p:nvPr>
            <p:ph type="title"/>
          </p:nvPr>
        </p:nvSpPr>
        <p:spPr>
          <a:xfrm>
            <a:off x="3121650" y="1101950"/>
            <a:ext cx="4642800" cy="261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7200"/>
              <a:buNone/>
              <a:defRPr sz="72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46" name="Google Shape;446;p49"/>
          <p:cNvSpPr/>
          <p:nvPr/>
        </p:nvSpPr>
        <p:spPr>
          <a:xfrm>
            <a:off x="7362175" y="-723525"/>
            <a:ext cx="2357700" cy="2357700"/>
          </a:xfrm>
          <a:prstGeom prst="donut">
            <a:avLst>
              <a:gd name="adj" fmla="val 1185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9"/>
          <p:cNvSpPr/>
          <p:nvPr/>
        </p:nvSpPr>
        <p:spPr>
          <a:xfrm>
            <a:off x="8676300" y="885450"/>
            <a:ext cx="3105000" cy="3067800"/>
          </a:xfrm>
          <a:prstGeom prst="round1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2">
    <p:bg>
      <p:bgPr>
        <a:solidFill>
          <a:schemeClr val="accent2"/>
        </a:solidFill>
        <a:effectLst/>
      </p:bgPr>
    </p:bg>
    <p:spTree>
      <p:nvGrpSpPr>
        <p:cNvPr id="1" name="Shape 448"/>
        <p:cNvGrpSpPr/>
        <p:nvPr/>
      </p:nvGrpSpPr>
      <p:grpSpPr>
        <a:xfrm>
          <a:off x="0" y="0"/>
          <a:ext cx="0" cy="0"/>
          <a:chOff x="0" y="0"/>
          <a:chExt cx="0" cy="0"/>
        </a:xfrm>
      </p:grpSpPr>
      <p:sp>
        <p:nvSpPr>
          <p:cNvPr id="449" name="Google Shape;449;p50"/>
          <p:cNvSpPr/>
          <p:nvPr/>
        </p:nvSpPr>
        <p:spPr>
          <a:xfrm rot="7715609">
            <a:off x="-783378" y="-1062364"/>
            <a:ext cx="2387820" cy="2387820"/>
          </a:xfrm>
          <a:prstGeom prst="blockArc">
            <a:avLst>
              <a:gd name="adj1" fmla="val 11751713"/>
              <a:gd name="adj2" fmla="val 837016"/>
              <a:gd name="adj3" fmla="val 9209"/>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0"/>
          <p:cNvSpPr/>
          <p:nvPr/>
        </p:nvSpPr>
        <p:spPr>
          <a:xfrm>
            <a:off x="7517550" y="3698650"/>
            <a:ext cx="3133200" cy="3133200"/>
          </a:xfrm>
          <a:prstGeom prst="donut">
            <a:avLst>
              <a:gd name="adj" fmla="val 87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0"/>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453" name="Google Shape;453;p50"/>
          <p:cNvSpPr txBox="1"/>
          <p:nvPr/>
        </p:nvSpPr>
        <p:spPr>
          <a:xfrm>
            <a:off x="1094125" y="1417550"/>
            <a:ext cx="4959600" cy="110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800" b="1">
              <a:solidFill>
                <a:srgbClr val="27316F"/>
              </a:solidFill>
              <a:latin typeface="Montserrat"/>
              <a:ea typeface="Montserrat"/>
              <a:cs typeface="Montserrat"/>
              <a:sym typeface="Montserrat"/>
            </a:endParaRPr>
          </a:p>
        </p:txBody>
      </p:sp>
      <p:sp>
        <p:nvSpPr>
          <p:cNvPr id="454" name="Google Shape;454;p50"/>
          <p:cNvSpPr txBox="1">
            <a:spLocks noGrp="1"/>
          </p:cNvSpPr>
          <p:nvPr>
            <p:ph type="title"/>
          </p:nvPr>
        </p:nvSpPr>
        <p:spPr>
          <a:xfrm>
            <a:off x="1094125" y="558925"/>
            <a:ext cx="6830100" cy="10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6000">
                <a:solidFill>
                  <a:schemeClr val="accent1"/>
                </a:solidFill>
              </a:defRPr>
            </a:lvl1pPr>
            <a:lvl2pPr lvl="1" rtl="0">
              <a:spcBef>
                <a:spcPts val="0"/>
              </a:spcBef>
              <a:spcAft>
                <a:spcPts val="0"/>
              </a:spcAft>
              <a:buNone/>
              <a:defRPr sz="4800">
                <a:solidFill>
                  <a:schemeClr val="accent1"/>
                </a:solidFill>
              </a:defRPr>
            </a:lvl2pPr>
            <a:lvl3pPr lvl="2" rtl="0">
              <a:spcBef>
                <a:spcPts val="0"/>
              </a:spcBef>
              <a:spcAft>
                <a:spcPts val="0"/>
              </a:spcAft>
              <a:buNone/>
              <a:defRPr sz="4800">
                <a:solidFill>
                  <a:schemeClr val="accent1"/>
                </a:solidFill>
              </a:defRPr>
            </a:lvl3pPr>
            <a:lvl4pPr lvl="3" rtl="0">
              <a:spcBef>
                <a:spcPts val="0"/>
              </a:spcBef>
              <a:spcAft>
                <a:spcPts val="0"/>
              </a:spcAft>
              <a:buNone/>
              <a:defRPr sz="4800">
                <a:solidFill>
                  <a:schemeClr val="accent1"/>
                </a:solidFill>
              </a:defRPr>
            </a:lvl4pPr>
            <a:lvl5pPr lvl="4" rtl="0">
              <a:spcBef>
                <a:spcPts val="0"/>
              </a:spcBef>
              <a:spcAft>
                <a:spcPts val="0"/>
              </a:spcAft>
              <a:buNone/>
              <a:defRPr sz="4800">
                <a:solidFill>
                  <a:schemeClr val="accent1"/>
                </a:solidFill>
              </a:defRPr>
            </a:lvl5pPr>
            <a:lvl6pPr lvl="5" rtl="0">
              <a:spcBef>
                <a:spcPts val="0"/>
              </a:spcBef>
              <a:spcAft>
                <a:spcPts val="0"/>
              </a:spcAft>
              <a:buNone/>
              <a:defRPr sz="4800">
                <a:solidFill>
                  <a:schemeClr val="accent1"/>
                </a:solidFill>
              </a:defRPr>
            </a:lvl6pPr>
            <a:lvl7pPr lvl="6" rtl="0">
              <a:spcBef>
                <a:spcPts val="0"/>
              </a:spcBef>
              <a:spcAft>
                <a:spcPts val="0"/>
              </a:spcAft>
              <a:buNone/>
              <a:defRPr sz="4800">
                <a:solidFill>
                  <a:schemeClr val="accent1"/>
                </a:solidFill>
              </a:defRPr>
            </a:lvl7pPr>
            <a:lvl8pPr lvl="7" rtl="0">
              <a:spcBef>
                <a:spcPts val="0"/>
              </a:spcBef>
              <a:spcAft>
                <a:spcPts val="0"/>
              </a:spcAft>
              <a:buNone/>
              <a:defRPr sz="4800">
                <a:solidFill>
                  <a:schemeClr val="accent1"/>
                </a:solidFill>
              </a:defRPr>
            </a:lvl8pPr>
            <a:lvl9pPr lvl="8" rtl="0">
              <a:spcBef>
                <a:spcPts val="0"/>
              </a:spcBef>
              <a:spcAft>
                <a:spcPts val="0"/>
              </a:spcAft>
              <a:buNone/>
              <a:defRPr sz="4800">
                <a:solidFill>
                  <a:schemeClr val="accent1"/>
                </a:solidFill>
              </a:defRPr>
            </a:lvl9pPr>
          </a:lstStyle>
          <a:p>
            <a:endParaRPr/>
          </a:p>
        </p:txBody>
      </p:sp>
      <p:sp>
        <p:nvSpPr>
          <p:cNvPr id="455" name="Google Shape;455;p50"/>
          <p:cNvSpPr txBox="1">
            <a:spLocks noGrp="1"/>
          </p:cNvSpPr>
          <p:nvPr>
            <p:ph type="subTitle" idx="1"/>
          </p:nvPr>
        </p:nvSpPr>
        <p:spPr>
          <a:xfrm>
            <a:off x="1094125" y="1618900"/>
            <a:ext cx="6429900" cy="1410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456" name="Google Shape;456;p50"/>
          <p:cNvSpPr/>
          <p:nvPr/>
        </p:nvSpPr>
        <p:spPr>
          <a:xfrm rot="-3224087" flipH="1">
            <a:off x="7590735" y="764028"/>
            <a:ext cx="1705595" cy="1705595"/>
          </a:xfrm>
          <a:prstGeom prst="blockArc">
            <a:avLst>
              <a:gd name="adj1" fmla="val 13003178"/>
              <a:gd name="adj2" fmla="val 2121832"/>
              <a:gd name="adj3" fmla="val 25028"/>
            </a:avLst>
          </a:prstGeom>
          <a:solidFill>
            <a:schemeClr val="accent5"/>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4_1_1_1_1_2">
    <p:bg>
      <p:bgPr>
        <a:solidFill>
          <a:schemeClr val="accent2"/>
        </a:solidFill>
        <a:effectLst/>
      </p:bgPr>
    </p:bg>
    <p:spTree>
      <p:nvGrpSpPr>
        <p:cNvPr id="1" name="Shape 45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txBox="1"/>
          <p:nvPr/>
        </p:nvSpPr>
        <p:spPr>
          <a:xfrm>
            <a:off x="1094125" y="541475"/>
            <a:ext cx="6825900" cy="75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b="1">
              <a:solidFill>
                <a:srgbClr val="FFFFFF"/>
              </a:solidFill>
              <a:latin typeface="Montserrat"/>
              <a:ea typeface="Montserrat"/>
              <a:cs typeface="Montserrat"/>
              <a:sym typeface="Montserrat"/>
            </a:endParaRPr>
          </a:p>
        </p:txBody>
      </p:sp>
      <p:sp>
        <p:nvSpPr>
          <p:cNvPr id="46" name="Google Shape;46;p6"/>
          <p:cNvSpPr/>
          <p:nvPr/>
        </p:nvSpPr>
        <p:spPr>
          <a:xfrm>
            <a:off x="8301363" y="4271528"/>
            <a:ext cx="1705500" cy="1705500"/>
          </a:xfrm>
          <a:prstGeom prst="blockArc">
            <a:avLst>
              <a:gd name="adj1" fmla="val 10676778"/>
              <a:gd name="adj2" fmla="val 16322302"/>
              <a:gd name="adj3" fmla="val 1198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solidFill>
                <a:schemeClr val="dk1"/>
              </a:solidFill>
            </a:endParaRPr>
          </a:p>
        </p:txBody>
      </p:sp>
      <p:sp>
        <p:nvSpPr>
          <p:cNvPr id="60" name="Google Shape;60;p9"/>
          <p:cNvSpPr txBox="1"/>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000">
                <a:solidFill>
                  <a:srgbClr val="595959"/>
                </a:solidFill>
              </a:rPr>
              <a:t>‹#›</a:t>
            </a:fld>
            <a:endParaRPr sz="1000">
              <a:solidFill>
                <a:schemeClr val="dk2"/>
              </a:solidFill>
            </a:endParaRPr>
          </a:p>
        </p:txBody>
      </p:sp>
      <p:sp>
        <p:nvSpPr>
          <p:cNvPr id="61" name="Google Shape;61;p9"/>
          <p:cNvSpPr/>
          <p:nvPr/>
        </p:nvSpPr>
        <p:spPr>
          <a:xfrm rot="-900094">
            <a:off x="3798381" y="4368678"/>
            <a:ext cx="1783690" cy="1783980"/>
          </a:xfrm>
          <a:prstGeom prst="blockArc">
            <a:avLst>
              <a:gd name="adj1" fmla="val 12085351"/>
              <a:gd name="adj2" fmla="val 16819483"/>
              <a:gd name="adj3" fmla="val 1755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a:off x="4572000" y="-73925"/>
            <a:ext cx="4572000" cy="530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63" name="Google Shape;63;p9"/>
          <p:cNvSpPr txBox="1"/>
          <p:nvPr/>
        </p:nvSpPr>
        <p:spPr>
          <a:xfrm>
            <a:off x="5298300" y="2567075"/>
            <a:ext cx="3119400" cy="1482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endParaRPr sz="2400" b="1">
              <a:solidFill>
                <a:srgbClr val="27316F"/>
              </a:solidFill>
              <a:latin typeface="Montserrat"/>
              <a:ea typeface="Montserrat"/>
              <a:cs typeface="Montserrat"/>
              <a:sym typeface="Montserrat"/>
            </a:endParaRPr>
          </a:p>
        </p:txBody>
      </p:sp>
      <p:sp>
        <p:nvSpPr>
          <p:cNvPr id="64" name="Google Shape;64;p9"/>
          <p:cNvSpPr txBox="1"/>
          <p:nvPr/>
        </p:nvSpPr>
        <p:spPr>
          <a:xfrm>
            <a:off x="5298300" y="4049375"/>
            <a:ext cx="3119400" cy="1235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a:solidFill>
                <a:srgbClr val="27316F"/>
              </a:solidFill>
              <a:latin typeface="Montserrat"/>
              <a:ea typeface="Montserrat"/>
              <a:cs typeface="Montserrat"/>
              <a:sym typeface="Montserrat"/>
            </a:endParaRPr>
          </a:p>
        </p:txBody>
      </p:sp>
      <p:sp>
        <p:nvSpPr>
          <p:cNvPr id="65" name="Google Shape;65;p9"/>
          <p:cNvSpPr txBox="1"/>
          <p:nvPr/>
        </p:nvSpPr>
        <p:spPr>
          <a:xfrm>
            <a:off x="5208725" y="4049375"/>
            <a:ext cx="3119400" cy="1235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a:solidFill>
                <a:srgbClr val="FFFFFF"/>
              </a:solidFill>
              <a:latin typeface="Montserrat"/>
              <a:ea typeface="Montserrat"/>
              <a:cs typeface="Montserrat"/>
              <a:sym typeface="Montserrat"/>
            </a:endParaRPr>
          </a:p>
        </p:txBody>
      </p:sp>
      <p:sp>
        <p:nvSpPr>
          <p:cNvPr id="66" name="Google Shape;66;p9"/>
          <p:cNvSpPr txBox="1"/>
          <p:nvPr/>
        </p:nvSpPr>
        <p:spPr>
          <a:xfrm>
            <a:off x="5387850" y="3299075"/>
            <a:ext cx="3119400" cy="750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sz="2400" b="1">
              <a:solidFill>
                <a:srgbClr val="FFFFFF"/>
              </a:solidFill>
              <a:latin typeface="Montserrat"/>
              <a:ea typeface="Montserrat"/>
              <a:cs typeface="Montserrat"/>
              <a:sym typeface="Montserrat"/>
            </a:endParaRPr>
          </a:p>
        </p:txBody>
      </p:sp>
      <p:sp>
        <p:nvSpPr>
          <p:cNvPr id="67" name="Google Shape;67;p9"/>
          <p:cNvSpPr txBox="1">
            <a:spLocks noGrp="1"/>
          </p:cNvSpPr>
          <p:nvPr>
            <p:ph type="subTitle" idx="1"/>
          </p:nvPr>
        </p:nvSpPr>
        <p:spPr>
          <a:xfrm>
            <a:off x="5021275" y="810000"/>
            <a:ext cx="3549600" cy="3856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a:lvl1pPr>
            <a:lvl2pPr lvl="1" algn="ctr">
              <a:lnSpc>
                <a:spcPct val="100000"/>
              </a:lnSpc>
              <a:spcBef>
                <a:spcPts val="0"/>
              </a:spcBef>
              <a:spcAft>
                <a:spcPts val="0"/>
              </a:spcAft>
              <a:buNone/>
              <a:defRPr/>
            </a:lvl2pPr>
            <a:lvl3pPr lvl="2" algn="ctr">
              <a:lnSpc>
                <a:spcPct val="100000"/>
              </a:lnSpc>
              <a:spcBef>
                <a:spcPts val="0"/>
              </a:spcBef>
              <a:spcAft>
                <a:spcPts val="0"/>
              </a:spcAft>
              <a:buNone/>
              <a:defRPr/>
            </a:lvl3pPr>
            <a:lvl4pPr lvl="3" algn="ctr">
              <a:lnSpc>
                <a:spcPct val="100000"/>
              </a:lnSpc>
              <a:spcBef>
                <a:spcPts val="0"/>
              </a:spcBef>
              <a:spcAft>
                <a:spcPts val="0"/>
              </a:spcAft>
              <a:buNone/>
              <a:defRPr/>
            </a:lvl4pPr>
            <a:lvl5pPr lvl="4" algn="ctr">
              <a:lnSpc>
                <a:spcPct val="100000"/>
              </a:lnSpc>
              <a:spcBef>
                <a:spcPts val="0"/>
              </a:spcBef>
              <a:spcAft>
                <a:spcPts val="0"/>
              </a:spcAft>
              <a:buNone/>
              <a:defRPr/>
            </a:lvl5pPr>
            <a:lvl6pPr lvl="5" algn="ctr">
              <a:lnSpc>
                <a:spcPct val="100000"/>
              </a:lnSpc>
              <a:spcBef>
                <a:spcPts val="0"/>
              </a:spcBef>
              <a:spcAft>
                <a:spcPts val="0"/>
              </a:spcAft>
              <a:buNone/>
              <a:defRPr/>
            </a:lvl6pPr>
            <a:lvl7pPr lvl="6" algn="ctr">
              <a:lnSpc>
                <a:spcPct val="100000"/>
              </a:lnSpc>
              <a:spcBef>
                <a:spcPts val="0"/>
              </a:spcBef>
              <a:spcAft>
                <a:spcPts val="0"/>
              </a:spcAft>
              <a:buNone/>
              <a:defRPr/>
            </a:lvl7pPr>
            <a:lvl8pPr lvl="7" algn="ctr">
              <a:lnSpc>
                <a:spcPct val="100000"/>
              </a:lnSpc>
              <a:spcBef>
                <a:spcPts val="0"/>
              </a:spcBef>
              <a:spcAft>
                <a:spcPts val="0"/>
              </a:spcAft>
              <a:buNone/>
              <a:defRPr/>
            </a:lvl8pPr>
            <a:lvl9pPr lvl="8" algn="ctr">
              <a:lnSpc>
                <a:spcPct val="100000"/>
              </a:lnSpc>
              <a:spcBef>
                <a:spcPts val="0"/>
              </a:spcBef>
              <a:spcAft>
                <a:spcPts val="0"/>
              </a:spcAft>
              <a:buNone/>
              <a:defRPr/>
            </a:lvl9pPr>
          </a:lstStyle>
          <a:p>
            <a:endParaRPr/>
          </a:p>
        </p:txBody>
      </p:sp>
      <p:sp>
        <p:nvSpPr>
          <p:cNvPr id="68" name="Google Shape;68;p9"/>
          <p:cNvSpPr txBox="1">
            <a:spLocks noGrp="1"/>
          </p:cNvSpPr>
          <p:nvPr>
            <p:ph type="title"/>
          </p:nvPr>
        </p:nvSpPr>
        <p:spPr>
          <a:xfrm>
            <a:off x="602400" y="862850"/>
            <a:ext cx="3549600" cy="3186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3600">
                <a:solidFill>
                  <a:schemeClr val="accent1"/>
                </a:solidFill>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78"/>
        <p:cNvGrpSpPr/>
        <p:nvPr/>
      </p:nvGrpSpPr>
      <p:grpSpPr>
        <a:xfrm>
          <a:off x="0" y="0"/>
          <a:ext cx="0" cy="0"/>
          <a:chOff x="0" y="0"/>
          <a:chExt cx="0" cy="0"/>
        </a:xfrm>
      </p:grpSpPr>
      <p:sp>
        <p:nvSpPr>
          <p:cNvPr id="79" name="Google Shape;79;p13"/>
          <p:cNvSpPr/>
          <p:nvPr/>
        </p:nvSpPr>
        <p:spPr>
          <a:xfrm>
            <a:off x="-76800" y="-76500"/>
            <a:ext cx="4269977" cy="5277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0" name="Google Shape;80;p13"/>
          <p:cNvSpPr/>
          <p:nvPr/>
        </p:nvSpPr>
        <p:spPr>
          <a:xfrm rot="10800000">
            <a:off x="470263" y="724075"/>
            <a:ext cx="3409937" cy="3945900"/>
          </a:xfrm>
          <a:prstGeom prst="round1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 name="Google Shape;81;p13"/>
          <p:cNvSpPr txBox="1">
            <a:spLocks noGrp="1"/>
          </p:cNvSpPr>
          <p:nvPr>
            <p:ph type="subTitle" idx="1"/>
          </p:nvPr>
        </p:nvSpPr>
        <p:spPr>
          <a:xfrm>
            <a:off x="5909000" y="599974"/>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2" name="Google Shape;82;p13"/>
          <p:cNvSpPr txBox="1">
            <a:spLocks noGrp="1"/>
          </p:cNvSpPr>
          <p:nvPr>
            <p:ph type="subTitle" idx="2"/>
          </p:nvPr>
        </p:nvSpPr>
        <p:spPr>
          <a:xfrm>
            <a:off x="5909000" y="1035316"/>
            <a:ext cx="2448000" cy="82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3" name="Google Shape;83;p13"/>
          <p:cNvSpPr txBox="1">
            <a:spLocks noGrp="1"/>
          </p:cNvSpPr>
          <p:nvPr>
            <p:ph type="subTitle" idx="3"/>
          </p:nvPr>
        </p:nvSpPr>
        <p:spPr>
          <a:xfrm>
            <a:off x="5909000" y="2028524"/>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4" name="Google Shape;84;p13"/>
          <p:cNvSpPr txBox="1">
            <a:spLocks noGrp="1"/>
          </p:cNvSpPr>
          <p:nvPr>
            <p:ph type="subTitle" idx="4"/>
          </p:nvPr>
        </p:nvSpPr>
        <p:spPr>
          <a:xfrm>
            <a:off x="5909000" y="2445016"/>
            <a:ext cx="2448000" cy="82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5" name="Google Shape;85;p13"/>
          <p:cNvSpPr txBox="1">
            <a:spLocks noGrp="1"/>
          </p:cNvSpPr>
          <p:nvPr>
            <p:ph type="subTitle" idx="5"/>
          </p:nvPr>
        </p:nvSpPr>
        <p:spPr>
          <a:xfrm>
            <a:off x="5909000" y="3457074"/>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solidFill>
                  <a:schemeClr val="accent3"/>
                </a:solidFill>
              </a:defRPr>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6" name="Google Shape;86;p13"/>
          <p:cNvSpPr txBox="1">
            <a:spLocks noGrp="1"/>
          </p:cNvSpPr>
          <p:nvPr>
            <p:ph type="subTitle" idx="6"/>
          </p:nvPr>
        </p:nvSpPr>
        <p:spPr>
          <a:xfrm>
            <a:off x="5909000" y="3854716"/>
            <a:ext cx="2448000" cy="82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7" name="Google Shape;87;p13"/>
          <p:cNvSpPr txBox="1">
            <a:spLocks noGrp="1"/>
          </p:cNvSpPr>
          <p:nvPr>
            <p:ph type="title"/>
          </p:nvPr>
        </p:nvSpPr>
        <p:spPr>
          <a:xfrm>
            <a:off x="831900" y="717175"/>
            <a:ext cx="3144900" cy="394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3000">
                <a:solidFill>
                  <a:schemeClr val="accent1"/>
                </a:solidFill>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1">
  <p:cSld name="CUSTOM_2_1">
    <p:spTree>
      <p:nvGrpSpPr>
        <p:cNvPr id="1" name="Shape 88"/>
        <p:cNvGrpSpPr/>
        <p:nvPr/>
      </p:nvGrpSpPr>
      <p:grpSpPr>
        <a:xfrm>
          <a:off x="0" y="0"/>
          <a:ext cx="0" cy="0"/>
          <a:chOff x="0" y="0"/>
          <a:chExt cx="0" cy="0"/>
        </a:xfrm>
      </p:grpSpPr>
      <p:sp>
        <p:nvSpPr>
          <p:cNvPr id="89" name="Google Shape;89;p14"/>
          <p:cNvSpPr/>
          <p:nvPr/>
        </p:nvSpPr>
        <p:spPr>
          <a:xfrm>
            <a:off x="-154350" y="389075"/>
            <a:ext cx="9452700" cy="6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a:off x="713400" y="1244400"/>
            <a:ext cx="7717200" cy="335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91" name="Google Shape;91;p14"/>
          <p:cNvSpPr txBox="1">
            <a:spLocks noGrp="1"/>
          </p:cNvSpPr>
          <p:nvPr>
            <p:ph type="subTitle" idx="1"/>
          </p:nvPr>
        </p:nvSpPr>
        <p:spPr>
          <a:xfrm>
            <a:off x="1915200" y="1843360"/>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2" name="Google Shape;92;p14"/>
          <p:cNvSpPr txBox="1">
            <a:spLocks noGrp="1"/>
          </p:cNvSpPr>
          <p:nvPr>
            <p:ph type="subTitle" idx="2"/>
          </p:nvPr>
        </p:nvSpPr>
        <p:spPr>
          <a:xfrm>
            <a:off x="1915200" y="2181704"/>
            <a:ext cx="2448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93" name="Google Shape;93;p14"/>
          <p:cNvSpPr txBox="1">
            <a:spLocks noGrp="1"/>
          </p:cNvSpPr>
          <p:nvPr>
            <p:ph type="subTitle" idx="3"/>
          </p:nvPr>
        </p:nvSpPr>
        <p:spPr>
          <a:xfrm>
            <a:off x="1915200" y="3067959"/>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94" name="Google Shape;94;p14"/>
          <p:cNvSpPr txBox="1">
            <a:spLocks noGrp="1"/>
          </p:cNvSpPr>
          <p:nvPr>
            <p:ph type="subTitle" idx="4"/>
          </p:nvPr>
        </p:nvSpPr>
        <p:spPr>
          <a:xfrm>
            <a:off x="1915200" y="3403861"/>
            <a:ext cx="2448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95" name="Google Shape;95;p14"/>
          <p:cNvSpPr txBox="1">
            <a:spLocks noGrp="1"/>
          </p:cNvSpPr>
          <p:nvPr>
            <p:ph type="subTitle" idx="5"/>
          </p:nvPr>
        </p:nvSpPr>
        <p:spPr>
          <a:xfrm>
            <a:off x="5556350" y="1843360"/>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6" name="Google Shape;96;p14"/>
          <p:cNvSpPr txBox="1">
            <a:spLocks noGrp="1"/>
          </p:cNvSpPr>
          <p:nvPr>
            <p:ph type="subTitle" idx="6"/>
          </p:nvPr>
        </p:nvSpPr>
        <p:spPr>
          <a:xfrm>
            <a:off x="5556350" y="2181704"/>
            <a:ext cx="2448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97" name="Google Shape;97;p14"/>
          <p:cNvSpPr txBox="1">
            <a:spLocks noGrp="1"/>
          </p:cNvSpPr>
          <p:nvPr>
            <p:ph type="title"/>
          </p:nvPr>
        </p:nvSpPr>
        <p:spPr>
          <a:xfrm>
            <a:off x="713400" y="433475"/>
            <a:ext cx="77172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3000"/>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
        <p:nvSpPr>
          <p:cNvPr id="98" name="Google Shape;98;p14"/>
          <p:cNvSpPr txBox="1">
            <a:spLocks noGrp="1"/>
          </p:cNvSpPr>
          <p:nvPr>
            <p:ph type="subTitle" idx="7"/>
          </p:nvPr>
        </p:nvSpPr>
        <p:spPr>
          <a:xfrm>
            <a:off x="5556350" y="3067959"/>
            <a:ext cx="2448000" cy="3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b="1"/>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9" name="Google Shape;99;p14"/>
          <p:cNvSpPr txBox="1">
            <a:spLocks noGrp="1"/>
          </p:cNvSpPr>
          <p:nvPr>
            <p:ph type="subTitle" idx="8"/>
          </p:nvPr>
        </p:nvSpPr>
        <p:spPr>
          <a:xfrm>
            <a:off x="5556350" y="3403861"/>
            <a:ext cx="2448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00" name="Google Shape;100;p14"/>
          <p:cNvSpPr txBox="1">
            <a:spLocks noGrp="1"/>
          </p:cNvSpPr>
          <p:nvPr>
            <p:ph type="title" idx="9" hasCustomPrompt="1"/>
          </p:nvPr>
        </p:nvSpPr>
        <p:spPr>
          <a:xfrm>
            <a:off x="1139650" y="2103649"/>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101" name="Google Shape;101;p14"/>
          <p:cNvSpPr txBox="1">
            <a:spLocks noGrp="1"/>
          </p:cNvSpPr>
          <p:nvPr>
            <p:ph type="title" idx="13" hasCustomPrompt="1"/>
          </p:nvPr>
        </p:nvSpPr>
        <p:spPr>
          <a:xfrm>
            <a:off x="1139650" y="3321374"/>
            <a:ext cx="658500" cy="46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102" name="Google Shape;102;p14"/>
          <p:cNvSpPr txBox="1">
            <a:spLocks noGrp="1"/>
          </p:cNvSpPr>
          <p:nvPr>
            <p:ph type="title" idx="14" hasCustomPrompt="1"/>
          </p:nvPr>
        </p:nvSpPr>
        <p:spPr>
          <a:xfrm>
            <a:off x="4780800" y="2103649"/>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103" name="Google Shape;103;p14"/>
          <p:cNvSpPr txBox="1">
            <a:spLocks noGrp="1"/>
          </p:cNvSpPr>
          <p:nvPr>
            <p:ph type="title" idx="15" hasCustomPrompt="1"/>
          </p:nvPr>
        </p:nvSpPr>
        <p:spPr>
          <a:xfrm>
            <a:off x="4780800" y="3325874"/>
            <a:ext cx="65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104" name="Google Shape;104;p14"/>
          <p:cNvSpPr/>
          <p:nvPr/>
        </p:nvSpPr>
        <p:spPr>
          <a:xfrm>
            <a:off x="7859625" y="346550"/>
            <a:ext cx="1654200" cy="1654200"/>
          </a:xfrm>
          <a:prstGeom prst="donut">
            <a:avLst>
              <a:gd name="adj" fmla="val 1149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414525" y="1648413"/>
            <a:ext cx="720300" cy="720300"/>
          </a:xfrm>
          <a:prstGeom prst="donut">
            <a:avLst>
              <a:gd name="adj" fmla="val 1990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8793525" y="3265625"/>
            <a:ext cx="720300" cy="720300"/>
          </a:xfrm>
          <a:prstGeom prst="donut">
            <a:avLst>
              <a:gd name="adj" fmla="val 1990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6">
    <p:spTree>
      <p:nvGrpSpPr>
        <p:cNvPr id="1" name="Shape 107"/>
        <p:cNvGrpSpPr/>
        <p:nvPr/>
      </p:nvGrpSpPr>
      <p:grpSpPr>
        <a:xfrm>
          <a:off x="0" y="0"/>
          <a:ext cx="0" cy="0"/>
          <a:chOff x="0" y="0"/>
          <a:chExt cx="0" cy="0"/>
        </a:xfrm>
      </p:grpSpPr>
      <p:sp>
        <p:nvSpPr>
          <p:cNvPr id="108" name="Google Shape;108;p15"/>
          <p:cNvSpPr/>
          <p:nvPr/>
        </p:nvSpPr>
        <p:spPr>
          <a:xfrm>
            <a:off x="-431950" y="-424800"/>
            <a:ext cx="1654200" cy="1654200"/>
          </a:xfrm>
          <a:prstGeom prst="donut">
            <a:avLst>
              <a:gd name="adj" fmla="val 1149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10" name="Google Shape;110;p15"/>
          <p:cNvSpPr/>
          <p:nvPr/>
        </p:nvSpPr>
        <p:spPr>
          <a:xfrm rot="10800000">
            <a:off x="5841000" y="399750"/>
            <a:ext cx="2595000" cy="2500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txBox="1">
            <a:spLocks noGrp="1"/>
          </p:cNvSpPr>
          <p:nvPr>
            <p:ph type="title"/>
          </p:nvPr>
        </p:nvSpPr>
        <p:spPr>
          <a:xfrm>
            <a:off x="1504775" y="1389450"/>
            <a:ext cx="33633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600"/>
              <a:buFont typeface="Montserrat"/>
              <a:buNone/>
              <a:defRPr sz="4800" b="1">
                <a:solidFill>
                  <a:schemeClr val="accent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2" name="Google Shape;112;p15"/>
          <p:cNvSpPr txBox="1">
            <a:spLocks noGrp="1"/>
          </p:cNvSpPr>
          <p:nvPr>
            <p:ph type="subTitle" idx="1"/>
          </p:nvPr>
        </p:nvSpPr>
        <p:spPr>
          <a:xfrm>
            <a:off x="1504775" y="3051750"/>
            <a:ext cx="3363300" cy="70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13" name="Google Shape;113;p15"/>
          <p:cNvSpPr txBox="1">
            <a:spLocks noGrp="1"/>
          </p:cNvSpPr>
          <p:nvPr>
            <p:ph type="title" idx="2" hasCustomPrompt="1"/>
          </p:nvPr>
        </p:nvSpPr>
        <p:spPr>
          <a:xfrm>
            <a:off x="5835725" y="797275"/>
            <a:ext cx="2595000" cy="168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CUSTOM_6_1">
    <p:spTree>
      <p:nvGrpSpPr>
        <p:cNvPr id="1" name="Shape 114"/>
        <p:cNvGrpSpPr/>
        <p:nvPr/>
      </p:nvGrpSpPr>
      <p:grpSpPr>
        <a:xfrm>
          <a:off x="0" y="0"/>
          <a:ext cx="0" cy="0"/>
          <a:chOff x="0" y="0"/>
          <a:chExt cx="0" cy="0"/>
        </a:xfrm>
      </p:grpSpPr>
      <p:sp>
        <p:nvSpPr>
          <p:cNvPr id="115" name="Google Shape;115;p16"/>
          <p:cNvSpPr/>
          <p:nvPr/>
        </p:nvSpPr>
        <p:spPr>
          <a:xfrm rot="10800000">
            <a:off x="7223341" y="-1556878"/>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rot="10800000">
            <a:off x="708000" y="399750"/>
            <a:ext cx="7728000" cy="43440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17" name="Google Shape;117;p16"/>
          <p:cNvSpPr/>
          <p:nvPr/>
        </p:nvSpPr>
        <p:spPr>
          <a:xfrm rot="10800000" flipH="1">
            <a:off x="713400" y="399750"/>
            <a:ext cx="2595000" cy="2500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txBox="1">
            <a:spLocks noGrp="1"/>
          </p:cNvSpPr>
          <p:nvPr>
            <p:ph type="title"/>
          </p:nvPr>
        </p:nvSpPr>
        <p:spPr>
          <a:xfrm>
            <a:off x="4170700" y="1389450"/>
            <a:ext cx="33633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3600"/>
              <a:buFont typeface="Montserrat"/>
              <a:buNone/>
              <a:defRPr sz="4800" b="1">
                <a:solidFill>
                  <a:schemeClr val="accent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9" name="Google Shape;119;p16"/>
          <p:cNvSpPr txBox="1">
            <a:spLocks noGrp="1"/>
          </p:cNvSpPr>
          <p:nvPr>
            <p:ph type="subTitle" idx="1"/>
          </p:nvPr>
        </p:nvSpPr>
        <p:spPr>
          <a:xfrm>
            <a:off x="4170700" y="3051750"/>
            <a:ext cx="3363300" cy="70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20" name="Google Shape;120;p16"/>
          <p:cNvSpPr txBox="1">
            <a:spLocks noGrp="1"/>
          </p:cNvSpPr>
          <p:nvPr>
            <p:ph type="title" idx="2" hasCustomPrompt="1"/>
          </p:nvPr>
        </p:nvSpPr>
        <p:spPr>
          <a:xfrm>
            <a:off x="713400" y="797275"/>
            <a:ext cx="2595000" cy="168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000"/>
              <a:buFont typeface="Montserrat"/>
              <a:buNone/>
              <a:defRPr sz="3000" b="1">
                <a:solidFill>
                  <a:schemeClr val="lt1"/>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1pPr>
            <a:lvl2pPr marL="914400" lvl="1"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marL="1371600" lvl="2"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marL="1828800" lvl="3"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marL="2286000" lvl="4"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marL="2743200" lvl="5"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marL="3200400" lvl="6"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marL="3657600" lvl="7"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marL="4114800" lvl="8" indent="-317500">
              <a:lnSpc>
                <a:spcPct val="100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0" r:id="rId7"/>
    <p:sldLayoutId id="2147483661" r:id="rId8"/>
    <p:sldLayoutId id="2147483662" r:id="rId9"/>
    <p:sldLayoutId id="2147483663" r:id="rId10"/>
    <p:sldLayoutId id="2147483664" r:id="rId11"/>
    <p:sldLayoutId id="2147483666" r:id="rId12"/>
    <p:sldLayoutId id="2147483670" r:id="rId13"/>
    <p:sldLayoutId id="2147483672" r:id="rId14"/>
    <p:sldLayoutId id="2147483676" r:id="rId15"/>
    <p:sldLayoutId id="2147483677" r:id="rId16"/>
    <p:sldLayoutId id="2147483680" r:id="rId17"/>
    <p:sldLayoutId id="2147483681" r:id="rId18"/>
    <p:sldLayoutId id="2147483684" r:id="rId19"/>
    <p:sldLayoutId id="2147483687" r:id="rId20"/>
    <p:sldLayoutId id="2147483688" r:id="rId21"/>
    <p:sldLayoutId id="2147483689" r:id="rId22"/>
    <p:sldLayoutId id="2147483690" r:id="rId23"/>
    <p:sldLayoutId id="2147483694" r:id="rId24"/>
    <p:sldLayoutId id="2147483695" r:id="rId25"/>
    <p:sldLayoutId id="2147483696" r:id="rId26"/>
    <p:sldLayoutId id="2147483697"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3.xml"/><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64.xml"/><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5.xml"/><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5.xml"/></Relationships>
</file>

<file path=ppt/slides/_rels/slide6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67.xml"/><Relationship Id="rId1" Type="http://schemas.openxmlformats.org/officeDocument/2006/relationships/slideLayout" Target="../slideLayouts/slideLayout2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9.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0.xml"/><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2.xml"/><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8.xml"/><Relationship Id="rId1" Type="http://schemas.openxmlformats.org/officeDocument/2006/relationships/slideLayout" Target="../slideLayouts/slideLayout21.xml"/></Relationships>
</file>

<file path=ppt/slides/_rels/slide7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79.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57"/>
          <p:cNvSpPr txBox="1">
            <a:spLocks noGrp="1"/>
          </p:cNvSpPr>
          <p:nvPr>
            <p:ph type="title"/>
          </p:nvPr>
        </p:nvSpPr>
        <p:spPr>
          <a:xfrm>
            <a:off x="657779" y="1341488"/>
            <a:ext cx="7792802" cy="181802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dirty="0"/>
              <a:t>Topic 2 :LEARNING H</a:t>
            </a:r>
            <a:r>
              <a:rPr lang="en-GB" sz="4400" dirty="0"/>
              <a:t>OW TO LEARN AND LEARN FAST</a:t>
            </a:r>
            <a:endParaRPr sz="4400" dirty="0"/>
          </a:p>
        </p:txBody>
      </p:sp>
      <p:sp>
        <p:nvSpPr>
          <p:cNvPr id="3" name="TextBox 2">
            <a:extLst>
              <a:ext uri="{FF2B5EF4-FFF2-40B4-BE49-F238E27FC236}">
                <a16:creationId xmlns:a16="http://schemas.microsoft.com/office/drawing/2014/main" id="{607612BD-3F05-43B7-B878-AA82379F12A4}"/>
              </a:ext>
            </a:extLst>
          </p:cNvPr>
          <p:cNvSpPr txBox="1"/>
          <p:nvPr/>
        </p:nvSpPr>
        <p:spPr>
          <a:xfrm>
            <a:off x="1096225" y="3926098"/>
            <a:ext cx="2529840" cy="369332"/>
          </a:xfrm>
          <a:prstGeom prst="rect">
            <a:avLst/>
          </a:prstGeom>
          <a:noFill/>
        </p:spPr>
        <p:txBody>
          <a:bodyPr wrap="square" rtlCol="0">
            <a:spAutoFit/>
          </a:bodyPr>
          <a:lstStyle/>
          <a:p>
            <a:r>
              <a:rPr lang="en-US" sz="1800" dirty="0">
                <a:solidFill>
                  <a:schemeClr val="accent1"/>
                </a:solidFill>
                <a:latin typeface="Montserrat"/>
                <a:sym typeface="Montserrat"/>
              </a:rPr>
              <a:t>Pham Minh </a:t>
            </a:r>
            <a:r>
              <a:rPr lang="en-US" sz="1800" dirty="0" err="1">
                <a:solidFill>
                  <a:schemeClr val="accent1"/>
                </a:solidFill>
                <a:latin typeface="Montserrat"/>
                <a:sym typeface="Montserrat"/>
              </a:rPr>
              <a:t>Nhut</a:t>
            </a:r>
            <a:endParaRPr lang="en-US" sz="1800" dirty="0">
              <a:solidFill>
                <a:schemeClr val="accent1"/>
              </a:solidFill>
              <a:latin typeface="Montserrat"/>
              <a:sym typeface="Montserrat"/>
            </a:endParaRPr>
          </a:p>
        </p:txBody>
      </p:sp>
      <p:grpSp>
        <p:nvGrpSpPr>
          <p:cNvPr id="5" name="Google Shape;15519;p135">
            <a:extLst>
              <a:ext uri="{FF2B5EF4-FFF2-40B4-BE49-F238E27FC236}">
                <a16:creationId xmlns:a16="http://schemas.microsoft.com/office/drawing/2014/main" id="{2DCDB9A9-C974-416E-A7D6-1A185E90ABD4}"/>
              </a:ext>
            </a:extLst>
          </p:cNvPr>
          <p:cNvGrpSpPr/>
          <p:nvPr/>
        </p:nvGrpSpPr>
        <p:grpSpPr>
          <a:xfrm>
            <a:off x="861008" y="3916680"/>
            <a:ext cx="320143" cy="392581"/>
            <a:chOff x="3086313" y="2877049"/>
            <a:chExt cx="320143" cy="392581"/>
          </a:xfrm>
          <a:solidFill>
            <a:schemeClr val="accent3"/>
          </a:solidFill>
        </p:grpSpPr>
        <p:sp>
          <p:nvSpPr>
            <p:cNvPr id="6" name="Google Shape;15520;p135">
              <a:extLst>
                <a:ext uri="{FF2B5EF4-FFF2-40B4-BE49-F238E27FC236}">
                  <a16:creationId xmlns:a16="http://schemas.microsoft.com/office/drawing/2014/main" id="{ED1FE658-0769-49B7-A6B7-EB234B3BA550}"/>
                </a:ext>
              </a:extLst>
            </p:cNvPr>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521;p135">
              <a:extLst>
                <a:ext uri="{FF2B5EF4-FFF2-40B4-BE49-F238E27FC236}">
                  <a16:creationId xmlns:a16="http://schemas.microsoft.com/office/drawing/2014/main" id="{00E98D34-9B35-4D05-BFCD-C98BEE55B8E7}"/>
                </a:ext>
              </a:extLst>
            </p:cNvPr>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522;p135">
              <a:extLst>
                <a:ext uri="{FF2B5EF4-FFF2-40B4-BE49-F238E27FC236}">
                  <a16:creationId xmlns:a16="http://schemas.microsoft.com/office/drawing/2014/main" id="{37FBDCD9-4190-4B06-81BF-706F122E2A96}"/>
                </a:ext>
              </a:extLst>
            </p:cNvPr>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523;p135">
              <a:extLst>
                <a:ext uri="{FF2B5EF4-FFF2-40B4-BE49-F238E27FC236}">
                  <a16:creationId xmlns:a16="http://schemas.microsoft.com/office/drawing/2014/main" id="{C3283015-8877-40D3-9C7C-FD97E071C0CA}"/>
                </a:ext>
              </a:extLst>
            </p:cNvPr>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524;p135">
              <a:extLst>
                <a:ext uri="{FF2B5EF4-FFF2-40B4-BE49-F238E27FC236}">
                  <a16:creationId xmlns:a16="http://schemas.microsoft.com/office/drawing/2014/main" id="{573F8108-3D67-40D5-AF93-5AF7A90E31DD}"/>
                </a:ext>
              </a:extLst>
            </p:cNvPr>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525;p135">
              <a:extLst>
                <a:ext uri="{FF2B5EF4-FFF2-40B4-BE49-F238E27FC236}">
                  <a16:creationId xmlns:a16="http://schemas.microsoft.com/office/drawing/2014/main" id="{03D6E0EA-F179-41E3-9E1C-3C2243791688}"/>
                </a:ext>
              </a:extLst>
            </p:cNvPr>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526;p135">
              <a:extLst>
                <a:ext uri="{FF2B5EF4-FFF2-40B4-BE49-F238E27FC236}">
                  <a16:creationId xmlns:a16="http://schemas.microsoft.com/office/drawing/2014/main" id="{CD18BDCE-4F0F-4FF3-8999-EF52D574BC4D}"/>
                </a:ext>
              </a:extLst>
            </p:cNvPr>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27;p135">
              <a:extLst>
                <a:ext uri="{FF2B5EF4-FFF2-40B4-BE49-F238E27FC236}">
                  <a16:creationId xmlns:a16="http://schemas.microsoft.com/office/drawing/2014/main" id="{A2A0AA86-8459-4DFB-B734-C3C363488C7E}"/>
                </a:ext>
              </a:extLst>
            </p:cNvPr>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528;p135">
              <a:extLst>
                <a:ext uri="{FF2B5EF4-FFF2-40B4-BE49-F238E27FC236}">
                  <a16:creationId xmlns:a16="http://schemas.microsoft.com/office/drawing/2014/main" id="{D8171B07-DAE5-476F-A514-5000D83D060F}"/>
                </a:ext>
              </a:extLst>
            </p:cNvPr>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529;p135">
              <a:extLst>
                <a:ext uri="{FF2B5EF4-FFF2-40B4-BE49-F238E27FC236}">
                  <a16:creationId xmlns:a16="http://schemas.microsoft.com/office/drawing/2014/main" id="{4029050C-5E4B-4451-A470-A9F901B2B2EC}"/>
                </a:ext>
              </a:extLst>
            </p:cNvPr>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530;p135">
              <a:extLst>
                <a:ext uri="{FF2B5EF4-FFF2-40B4-BE49-F238E27FC236}">
                  <a16:creationId xmlns:a16="http://schemas.microsoft.com/office/drawing/2014/main" id="{5F111FAF-B2BE-4CE8-B9BA-AA4AAE537796}"/>
                </a:ext>
              </a:extLst>
            </p:cNvPr>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531;p135">
              <a:extLst>
                <a:ext uri="{FF2B5EF4-FFF2-40B4-BE49-F238E27FC236}">
                  <a16:creationId xmlns:a16="http://schemas.microsoft.com/office/drawing/2014/main" id="{47185059-87C2-4DDB-9799-C0C2151F7447}"/>
                </a:ext>
              </a:extLst>
            </p:cNvPr>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9274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938805" y="955649"/>
            <a:ext cx="7835245" cy="3679202"/>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1058154" y="1636664"/>
            <a:ext cx="7534413" cy="2466954"/>
          </a:xfrm>
          <a:prstGeom prst="rect">
            <a:avLst/>
          </a:prstGeom>
        </p:spPr>
        <p:txBody>
          <a:bodyPr spcFirstLastPara="1" wrap="square" lIns="91425" tIns="91425" rIns="91425" bIns="91425" anchor="t" anchorCtr="0">
            <a:noAutofit/>
          </a:bodyPr>
          <a:lstStyle/>
          <a:p>
            <a:pPr lvl="0" algn="just">
              <a:buClr>
                <a:schemeClr val="dk1"/>
              </a:buClr>
              <a:buSzPts val="1100"/>
            </a:pPr>
            <a:r>
              <a:rPr lang="en-GB" sz="2000" b="0" i="1" dirty="0"/>
              <a:t>“It’s easy to believe that you should only concentrate on subjects that come easily for you. But my story reveals that you can do well in subjects you don’t even like. The truth is, it’s okay to follow your passions. But I also found that broadening my passions opened many wonderful opportunities. Learning new subjects I didn’t think I could do turned out to be an adventure!”.</a:t>
            </a:r>
            <a:endParaRPr sz="2000" dirty="0"/>
          </a:p>
        </p:txBody>
      </p:sp>
      <p:sp>
        <p:nvSpPr>
          <p:cNvPr id="812" name="Google Shape;812;p71"/>
          <p:cNvSpPr txBox="1">
            <a:spLocks noGrp="1"/>
          </p:cNvSpPr>
          <p:nvPr>
            <p:ph type="subTitle" idx="1"/>
          </p:nvPr>
        </p:nvSpPr>
        <p:spPr>
          <a:xfrm>
            <a:off x="4382611" y="3798325"/>
            <a:ext cx="4042800" cy="498600"/>
          </a:xfrm>
          <a:prstGeom prst="rect">
            <a:avLst/>
          </a:prstGeom>
        </p:spPr>
        <p:txBody>
          <a:bodyPr spcFirstLastPara="1" wrap="square" lIns="91425" tIns="91425" rIns="91425" bIns="91425" anchor="t" anchorCtr="0">
            <a:noAutofit/>
          </a:bodyPr>
          <a:lstStyle/>
          <a:p>
            <a:pPr marL="0" lvl="0" indent="0"/>
            <a:r>
              <a:rPr lang="en" dirty="0"/>
              <a:t>—</a:t>
            </a:r>
            <a:r>
              <a:rPr lang="en-GB" b="0" i="1" dirty="0"/>
              <a:t>Barbara Oakley</a:t>
            </a:r>
            <a:endParaRPr dirty="0"/>
          </a:p>
          <a:p>
            <a:pPr marL="0" lvl="0" indent="0" algn="ctr" rtl="0">
              <a:spcBef>
                <a:spcPts val="0"/>
              </a:spcBef>
              <a:spcAft>
                <a:spcPts val="0"/>
              </a:spcAft>
              <a:buNone/>
            </a:pPr>
            <a:endParaRPr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solidFill>
                  <a:schemeClr val="accent3"/>
                </a:solidFill>
                <a:latin typeface="Montserrat"/>
                <a:ea typeface="Montserrat"/>
                <a:cs typeface="Montserrat"/>
                <a:sym typeface="Montserrat"/>
              </a:rPr>
              <a:t>“</a:t>
            </a:r>
            <a:endParaRPr sz="7200" b="1" dirty="0">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215509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7" name="Google Shape;577;p61"/>
          <p:cNvSpPr txBox="1">
            <a:spLocks noGrp="1"/>
          </p:cNvSpPr>
          <p:nvPr>
            <p:ph type="subTitle" idx="2"/>
          </p:nvPr>
        </p:nvSpPr>
        <p:spPr>
          <a:xfrm>
            <a:off x="5222020" y="933268"/>
            <a:ext cx="3999854" cy="1334253"/>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2000" dirty="0"/>
              <a:t>Broaden our passions and open ourselves to many other wonderful opportunities.</a:t>
            </a:r>
            <a:endParaRPr sz="2000" dirty="0"/>
          </a:p>
        </p:txBody>
      </p:sp>
      <p:sp>
        <p:nvSpPr>
          <p:cNvPr id="582" name="Google Shape;582;p61"/>
          <p:cNvSpPr txBox="1">
            <a:spLocks noGrp="1"/>
          </p:cNvSpPr>
          <p:nvPr>
            <p:ph type="title"/>
          </p:nvPr>
        </p:nvSpPr>
        <p:spPr>
          <a:xfrm>
            <a:off x="467670" y="724100"/>
            <a:ext cx="3446620" cy="3945900"/>
          </a:xfrm>
          <a:prstGeom prst="rect">
            <a:avLst/>
          </a:prstGeom>
        </p:spPr>
        <p:txBody>
          <a:bodyPr spcFirstLastPara="1" wrap="square" lIns="91425" tIns="91425" rIns="91425" bIns="91425" anchor="ctr" anchorCtr="0">
            <a:noAutofit/>
          </a:bodyPr>
          <a:lstStyle/>
          <a:p>
            <a:r>
              <a:rPr lang="en-GB" sz="3200" dirty="0"/>
              <a:t>The Problem When You Follow Your Passion</a:t>
            </a:r>
          </a:p>
        </p:txBody>
      </p:sp>
      <p:sp>
        <p:nvSpPr>
          <p:cNvPr id="583" name="Google Shape;583;p61"/>
          <p:cNvSpPr txBox="1">
            <a:spLocks noGrp="1"/>
          </p:cNvSpPr>
          <p:nvPr>
            <p:ph type="title" idx="4294967295"/>
          </p:nvPr>
        </p:nvSpPr>
        <p:spPr>
          <a:xfrm>
            <a:off x="4887550" y="724100"/>
            <a:ext cx="821100" cy="82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a:t>
            </a:r>
            <a:endParaRPr/>
          </a:p>
        </p:txBody>
      </p:sp>
      <p:sp>
        <p:nvSpPr>
          <p:cNvPr id="586" name="Google Shape;586;p61"/>
          <p:cNvSpPr/>
          <p:nvPr/>
        </p:nvSpPr>
        <p:spPr>
          <a:xfrm>
            <a:off x="4400920" y="3313398"/>
            <a:ext cx="821100" cy="8211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7" name="Google Shape;587;p61"/>
          <p:cNvSpPr/>
          <p:nvPr/>
        </p:nvSpPr>
        <p:spPr>
          <a:xfrm>
            <a:off x="4400920" y="1119391"/>
            <a:ext cx="821100" cy="821100"/>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9" name="Google Shape;589;p61"/>
          <p:cNvSpPr txBox="1">
            <a:spLocks noGrp="1"/>
          </p:cNvSpPr>
          <p:nvPr>
            <p:ph type="title" idx="4294967295"/>
          </p:nvPr>
        </p:nvSpPr>
        <p:spPr>
          <a:xfrm>
            <a:off x="4400920" y="1236668"/>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590" name="Google Shape;590;p61"/>
          <p:cNvSpPr txBox="1">
            <a:spLocks noGrp="1"/>
          </p:cNvSpPr>
          <p:nvPr>
            <p:ph type="title" idx="4294967295"/>
          </p:nvPr>
        </p:nvSpPr>
        <p:spPr>
          <a:xfrm>
            <a:off x="4400920" y="3423809"/>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9" name="Subtitle 8">
            <a:extLst>
              <a:ext uri="{FF2B5EF4-FFF2-40B4-BE49-F238E27FC236}">
                <a16:creationId xmlns:a16="http://schemas.microsoft.com/office/drawing/2014/main" id="{E3CFED54-3B9F-475E-B37B-ADEEF0993715}"/>
              </a:ext>
            </a:extLst>
          </p:cNvPr>
          <p:cNvSpPr>
            <a:spLocks noGrp="1"/>
          </p:cNvSpPr>
          <p:nvPr>
            <p:ph type="subTitle" idx="3"/>
          </p:nvPr>
        </p:nvSpPr>
        <p:spPr>
          <a:xfrm>
            <a:off x="5097400" y="3203010"/>
            <a:ext cx="3976798" cy="1090335"/>
          </a:xfrm>
        </p:spPr>
        <p:txBody>
          <a:bodyPr/>
          <a:lstStyle/>
          <a:p>
            <a:pPr marL="174625" indent="0"/>
            <a:r>
              <a:rPr lang="en-GB" sz="2000" b="0" dirty="0">
                <a:solidFill>
                  <a:schemeClr val="accent1"/>
                </a:solidFill>
              </a:rPr>
              <a:t>If you improve your learning skills, you can greatly improve your life.</a:t>
            </a:r>
            <a:endParaRPr lang="en-US" sz="2000" b="0" dirty="0">
              <a:solidFill>
                <a:schemeClr val="accent1"/>
              </a:solidFill>
            </a:endParaRPr>
          </a:p>
        </p:txBody>
      </p:sp>
    </p:spTree>
    <p:extLst>
      <p:ext uri="{BB962C8B-B14F-4D97-AF65-F5344CB8AC3E}">
        <p14:creationId xmlns:p14="http://schemas.microsoft.com/office/powerpoint/2010/main" val="2958581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7"/>
                                        </p:tgtEl>
                                        <p:attrNameLst>
                                          <p:attrName>style.visibility</p:attrName>
                                        </p:attrNameLst>
                                      </p:cBhvr>
                                      <p:to>
                                        <p:strVal val="visible"/>
                                      </p:to>
                                    </p:set>
                                    <p:animEffect transition="in" filter="fade">
                                      <p:cBhvr>
                                        <p:cTn id="7" dur="1000"/>
                                        <p:tgtEl>
                                          <p:spTgt spid="577"/>
                                        </p:tgtEl>
                                      </p:cBhvr>
                                    </p:animEffect>
                                  </p:childTnLst>
                                </p:cTn>
                              </p:par>
                              <p:par>
                                <p:cTn id="8" presetID="10" presetClass="entr" presetSubtype="0" fill="hold" nodeType="withEffect">
                                  <p:stCondLst>
                                    <p:cond delay="0"/>
                                  </p:stCondLst>
                                  <p:childTnLst>
                                    <p:set>
                                      <p:cBhvr>
                                        <p:cTn id="9" dur="1" fill="hold">
                                          <p:stCondLst>
                                            <p:cond delay="0"/>
                                          </p:stCondLst>
                                        </p:cTn>
                                        <p:tgtEl>
                                          <p:spTgt spid="583"/>
                                        </p:tgtEl>
                                        <p:attrNameLst>
                                          <p:attrName>style.visibility</p:attrName>
                                        </p:attrNameLst>
                                      </p:cBhvr>
                                      <p:to>
                                        <p:strVal val="visible"/>
                                      </p:to>
                                    </p:set>
                                    <p:animEffect transition="in" filter="fade">
                                      <p:cBhvr>
                                        <p:cTn id="10" dur="1000"/>
                                        <p:tgtEl>
                                          <p:spTgt spid="583"/>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par>
                                <p:cTn id="14" presetID="10" presetClass="entr" presetSubtype="0" fill="hold" nodeType="withEffect">
                                  <p:stCondLst>
                                    <p:cond delay="0"/>
                                  </p:stCondLst>
                                  <p:childTnLst>
                                    <p:set>
                                      <p:cBhvr>
                                        <p:cTn id="15" dur="1" fill="hold">
                                          <p:stCondLst>
                                            <p:cond delay="0"/>
                                          </p:stCondLst>
                                        </p:cTn>
                                        <p:tgtEl>
                                          <p:spTgt spid="589"/>
                                        </p:tgtEl>
                                        <p:attrNameLst>
                                          <p:attrName>style.visibility</p:attrName>
                                        </p:attrNameLst>
                                      </p:cBhvr>
                                      <p:to>
                                        <p:strVal val="visible"/>
                                      </p:to>
                                    </p:set>
                                    <p:animEffect transition="in" filter="fade">
                                      <p:cBhvr>
                                        <p:cTn id="16" dur="1000"/>
                                        <p:tgtEl>
                                          <p:spTgt spid="589"/>
                                        </p:tgtEl>
                                      </p:cBhvr>
                                    </p:animEffect>
                                  </p:childTnLst>
                                </p:cTn>
                              </p:par>
                              <p:par>
                                <p:cTn id="17" presetID="10" presetClass="entr" presetSubtype="0" fill="hold" nodeType="withEffect">
                                  <p:stCondLst>
                                    <p:cond delay="0"/>
                                  </p:stCondLst>
                                  <p:childTnLst>
                                    <p:set>
                                      <p:cBhvr>
                                        <p:cTn id="18" dur="1" fill="hold">
                                          <p:stCondLst>
                                            <p:cond delay="0"/>
                                          </p:stCondLst>
                                        </p:cTn>
                                        <p:tgtEl>
                                          <p:spTgt spid="586"/>
                                        </p:tgtEl>
                                        <p:attrNameLst>
                                          <p:attrName>style.visibility</p:attrName>
                                        </p:attrNameLst>
                                      </p:cBhvr>
                                      <p:to>
                                        <p:strVal val="visible"/>
                                      </p:to>
                                    </p:set>
                                    <p:animEffect transition="in" filter="fade">
                                      <p:cBhvr>
                                        <p:cTn id="19" dur="1000"/>
                                        <p:tgtEl>
                                          <p:spTgt spid="586"/>
                                        </p:tgtEl>
                                      </p:cBhvr>
                                    </p:animEffect>
                                  </p:childTnLst>
                                </p:cTn>
                              </p:par>
                              <p:par>
                                <p:cTn id="20" presetID="10" presetClass="entr" presetSubtype="0" fill="hold" nodeType="withEffect">
                                  <p:stCondLst>
                                    <p:cond delay="0"/>
                                  </p:stCondLst>
                                  <p:childTnLst>
                                    <p:set>
                                      <p:cBhvr>
                                        <p:cTn id="21" dur="1" fill="hold">
                                          <p:stCondLst>
                                            <p:cond delay="0"/>
                                          </p:stCondLst>
                                        </p:cTn>
                                        <p:tgtEl>
                                          <p:spTgt spid="590"/>
                                        </p:tgtEl>
                                        <p:attrNameLst>
                                          <p:attrName>style.visibility</p:attrName>
                                        </p:attrNameLst>
                                      </p:cBhvr>
                                      <p:to>
                                        <p:strVal val="visible"/>
                                      </p:to>
                                    </p:set>
                                    <p:animEffect transition="in" filter="fade">
                                      <p:cBhvr>
                                        <p:cTn id="22" dur="1000"/>
                                        <p:tgtEl>
                                          <p:spTgt spid="5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74"/>
          <p:cNvSpPr txBox="1">
            <a:spLocks noGrp="1"/>
          </p:cNvSpPr>
          <p:nvPr>
            <p:ph type="subTitle" idx="1"/>
          </p:nvPr>
        </p:nvSpPr>
        <p:spPr>
          <a:xfrm>
            <a:off x="1309332" y="2990709"/>
            <a:ext cx="4763402" cy="702300"/>
          </a:xfrm>
          <a:prstGeom prst="rect">
            <a:avLst/>
          </a:prstGeom>
        </p:spPr>
        <p:txBody>
          <a:bodyPr spcFirstLastPara="1" wrap="square" lIns="91425" tIns="91425" rIns="91425" bIns="91425" anchor="t" anchorCtr="0">
            <a:noAutofit/>
          </a:bodyPr>
          <a:lstStyle/>
          <a:p>
            <a:r>
              <a:rPr lang="en-GB" sz="2000" dirty="0"/>
              <a:t>We’ve Got Two Ways of Thinking</a:t>
            </a:r>
          </a:p>
        </p:txBody>
      </p:sp>
      <p:sp>
        <p:nvSpPr>
          <p:cNvPr id="927" name="Google Shape;927;p74"/>
          <p:cNvSpPr txBox="1">
            <a:spLocks noGrp="1"/>
          </p:cNvSpPr>
          <p:nvPr>
            <p:ph type="title" idx="2"/>
          </p:nvPr>
        </p:nvSpPr>
        <p:spPr>
          <a:xfrm>
            <a:off x="5835725"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28" name="Google Shape;928;p74"/>
          <p:cNvSpPr txBox="1">
            <a:spLocks noGrp="1"/>
          </p:cNvSpPr>
          <p:nvPr>
            <p:ph type="title"/>
          </p:nvPr>
        </p:nvSpPr>
        <p:spPr>
          <a:xfrm>
            <a:off x="1372153" y="1937413"/>
            <a:ext cx="3758260" cy="1055184"/>
          </a:xfrm>
          <a:prstGeom prst="rect">
            <a:avLst/>
          </a:prstGeom>
        </p:spPr>
        <p:txBody>
          <a:bodyPr spcFirstLastPara="1" wrap="square" lIns="91425" tIns="91425" rIns="91425" bIns="91425" anchor="t" anchorCtr="0">
            <a:noAutofit/>
          </a:bodyPr>
          <a:lstStyle/>
          <a:p>
            <a:pPr lvl="0"/>
            <a:r>
              <a:rPr lang="en-US" sz="5400" dirty="0"/>
              <a:t>LESSON 2</a:t>
            </a:r>
            <a:endParaRPr sz="5400" dirty="0"/>
          </a:p>
        </p:txBody>
      </p:sp>
      <p:sp>
        <p:nvSpPr>
          <p:cNvPr id="929" name="Google Shape;929;p74"/>
          <p:cNvSpPr/>
          <p:nvPr/>
        </p:nvSpPr>
        <p:spPr>
          <a:xfrm flipH="1">
            <a:off x="7194341" y="2992597"/>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050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pic>
        <p:nvPicPr>
          <p:cNvPr id="2" name="Picture 1">
            <a:extLst>
              <a:ext uri="{FF2B5EF4-FFF2-40B4-BE49-F238E27FC236}">
                <a16:creationId xmlns:a16="http://schemas.microsoft.com/office/drawing/2014/main" id="{9237E708-6D11-4C7D-A5AB-6F9A3DF58957}"/>
              </a:ext>
            </a:extLst>
          </p:cNvPr>
          <p:cNvPicPr>
            <a:picLocks noChangeAspect="1"/>
          </p:cNvPicPr>
          <p:nvPr/>
        </p:nvPicPr>
        <p:blipFill>
          <a:blip r:embed="rId3"/>
          <a:stretch>
            <a:fillRect/>
          </a:stretch>
        </p:blipFill>
        <p:spPr>
          <a:xfrm>
            <a:off x="4209033" y="386617"/>
            <a:ext cx="4878747" cy="4276458"/>
          </a:xfrm>
          <a:prstGeom prst="rect">
            <a:avLst/>
          </a:prstGeom>
        </p:spPr>
      </p:pic>
      <p:sp>
        <p:nvSpPr>
          <p:cNvPr id="45" name="Google Shape;1175;p82">
            <a:extLst>
              <a:ext uri="{FF2B5EF4-FFF2-40B4-BE49-F238E27FC236}">
                <a16:creationId xmlns:a16="http://schemas.microsoft.com/office/drawing/2014/main" id="{E197CD99-0D7D-47C9-B44A-4CD72C92368D}"/>
              </a:ext>
            </a:extLst>
          </p:cNvPr>
          <p:cNvSpPr txBox="1">
            <a:spLocks noGrp="1"/>
          </p:cNvSpPr>
          <p:nvPr>
            <p:ph type="subTitle" idx="1"/>
          </p:nvPr>
        </p:nvSpPr>
        <p:spPr>
          <a:xfrm>
            <a:off x="1267892" y="1827011"/>
            <a:ext cx="2178348" cy="458100"/>
          </a:xfrm>
          <a:prstGeom prst="rect">
            <a:avLst/>
          </a:prstGeom>
        </p:spPr>
        <p:txBody>
          <a:bodyPr spcFirstLastPara="1" wrap="square" lIns="91425" tIns="91425" rIns="91425" bIns="91425" anchor="b" anchorCtr="0">
            <a:noAutofit/>
          </a:bodyPr>
          <a:lstStyle/>
          <a:p>
            <a:pPr marL="0" lvl="0" indent="0"/>
            <a:r>
              <a:rPr lang="en-US" sz="2000" dirty="0"/>
              <a:t>Focused mode</a:t>
            </a:r>
            <a:endParaRPr sz="2000" dirty="0"/>
          </a:p>
        </p:txBody>
      </p:sp>
      <p:sp>
        <p:nvSpPr>
          <p:cNvPr id="46" name="Google Shape;1176;p82">
            <a:extLst>
              <a:ext uri="{FF2B5EF4-FFF2-40B4-BE49-F238E27FC236}">
                <a16:creationId xmlns:a16="http://schemas.microsoft.com/office/drawing/2014/main" id="{848D91A2-1131-494A-B558-66E0F9A7DC64}"/>
              </a:ext>
            </a:extLst>
          </p:cNvPr>
          <p:cNvSpPr txBox="1">
            <a:spLocks noGrp="1"/>
          </p:cNvSpPr>
          <p:nvPr>
            <p:ph type="subTitle" idx="2"/>
          </p:nvPr>
        </p:nvSpPr>
        <p:spPr>
          <a:xfrm>
            <a:off x="392434" y="2083739"/>
            <a:ext cx="3493943" cy="1913997"/>
          </a:xfrm>
          <a:prstGeom prst="rect">
            <a:avLst/>
          </a:prstGeom>
        </p:spPr>
        <p:txBody>
          <a:bodyPr spcFirstLastPara="1" wrap="square" lIns="91425" tIns="91425" rIns="91425" bIns="91425" anchor="t" anchorCtr="0">
            <a:noAutofit/>
          </a:bodyPr>
          <a:lstStyle/>
          <a:p>
            <a:pPr marL="285750" lvl="0" indent="-285750" algn="just">
              <a:spcAft>
                <a:spcPts val="1200"/>
              </a:spcAft>
              <a:buClr>
                <a:schemeClr val="bg2"/>
              </a:buClr>
              <a:buSzPts val="1100"/>
              <a:buFont typeface="Arial" panose="020B0604020202020204" pitchFamily="34" charset="0"/>
              <a:buChar char="•"/>
            </a:pPr>
            <a:r>
              <a:rPr lang="en-GB" sz="2000" dirty="0"/>
              <a:t>Focus mode is all about focusing on a specific subject and nothing else seems to matter.</a:t>
            </a:r>
          </a:p>
        </p:txBody>
      </p:sp>
      <p:grpSp>
        <p:nvGrpSpPr>
          <p:cNvPr id="47" name="Group 46">
            <a:extLst>
              <a:ext uri="{FF2B5EF4-FFF2-40B4-BE49-F238E27FC236}">
                <a16:creationId xmlns:a16="http://schemas.microsoft.com/office/drawing/2014/main" id="{1F42D888-B773-4068-B634-3DDFFF43DA2D}"/>
              </a:ext>
            </a:extLst>
          </p:cNvPr>
          <p:cNvGrpSpPr/>
          <p:nvPr/>
        </p:nvGrpSpPr>
        <p:grpSpPr>
          <a:xfrm>
            <a:off x="1852236" y="859231"/>
            <a:ext cx="995700" cy="995700"/>
            <a:chOff x="2040324" y="1968564"/>
            <a:chExt cx="995700" cy="995700"/>
          </a:xfrm>
        </p:grpSpPr>
        <p:sp>
          <p:nvSpPr>
            <p:cNvPr id="48" name="Google Shape;1179;p82">
              <a:extLst>
                <a:ext uri="{FF2B5EF4-FFF2-40B4-BE49-F238E27FC236}">
                  <a16:creationId xmlns:a16="http://schemas.microsoft.com/office/drawing/2014/main" id="{CE2C9BA2-27B8-4934-8258-A86B6DBB5B37}"/>
                </a:ext>
              </a:extLst>
            </p:cNvPr>
            <p:cNvSpPr/>
            <p:nvPr/>
          </p:nvSpPr>
          <p:spPr>
            <a:xfrm>
              <a:off x="2040324" y="1968564"/>
              <a:ext cx="995700" cy="9957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16353;p136">
              <a:extLst>
                <a:ext uri="{FF2B5EF4-FFF2-40B4-BE49-F238E27FC236}">
                  <a16:creationId xmlns:a16="http://schemas.microsoft.com/office/drawing/2014/main" id="{D8C644BE-11B5-4A1D-B39E-1EC313F989B8}"/>
                </a:ext>
              </a:extLst>
            </p:cNvPr>
            <p:cNvGrpSpPr/>
            <p:nvPr/>
          </p:nvGrpSpPr>
          <p:grpSpPr>
            <a:xfrm>
              <a:off x="2079001" y="2010456"/>
              <a:ext cx="906764" cy="911928"/>
              <a:chOff x="4890434" y="4287389"/>
              <a:chExt cx="345997" cy="346029"/>
            </a:xfrm>
            <a:solidFill>
              <a:schemeClr val="tx2"/>
            </a:solidFill>
          </p:grpSpPr>
          <p:sp>
            <p:nvSpPr>
              <p:cNvPr id="50" name="Google Shape;16354;p136">
                <a:extLst>
                  <a:ext uri="{FF2B5EF4-FFF2-40B4-BE49-F238E27FC236}">
                    <a16:creationId xmlns:a16="http://schemas.microsoft.com/office/drawing/2014/main" id="{4D569C65-AAF0-4C45-9296-FE142A847911}"/>
                  </a:ext>
                </a:extLst>
              </p:cNvPr>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355;p136">
                <a:extLst>
                  <a:ext uri="{FF2B5EF4-FFF2-40B4-BE49-F238E27FC236}">
                    <a16:creationId xmlns:a16="http://schemas.microsoft.com/office/drawing/2014/main" id="{32BBA091-647D-4512-902B-FD40A5D18125}"/>
                  </a:ext>
                </a:extLst>
              </p:cNvPr>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356;p136">
                <a:extLst>
                  <a:ext uri="{FF2B5EF4-FFF2-40B4-BE49-F238E27FC236}">
                    <a16:creationId xmlns:a16="http://schemas.microsoft.com/office/drawing/2014/main" id="{E4FB8079-FB73-4E5B-8F6D-AC2B0A3602DD}"/>
                  </a:ext>
                </a:extLst>
              </p:cNvPr>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6357;p136">
                <a:extLst>
                  <a:ext uri="{FF2B5EF4-FFF2-40B4-BE49-F238E27FC236}">
                    <a16:creationId xmlns:a16="http://schemas.microsoft.com/office/drawing/2014/main" id="{5D6550BE-5F7B-44BE-8B05-E3E034E4B945}"/>
                  </a:ext>
                </a:extLst>
              </p:cNvPr>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358;p136">
                <a:extLst>
                  <a:ext uri="{FF2B5EF4-FFF2-40B4-BE49-F238E27FC236}">
                    <a16:creationId xmlns:a16="http://schemas.microsoft.com/office/drawing/2014/main" id="{6FB5B5D0-0AC4-4590-9248-01CAFFC26102}"/>
                  </a:ext>
                </a:extLst>
              </p:cNvPr>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359;p136">
                <a:extLst>
                  <a:ext uri="{FF2B5EF4-FFF2-40B4-BE49-F238E27FC236}">
                    <a16:creationId xmlns:a16="http://schemas.microsoft.com/office/drawing/2014/main" id="{EB51D952-7A06-4FB7-A9D3-02A8C5F7E31E}"/>
                  </a:ext>
                </a:extLst>
              </p:cNvPr>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6360;p136">
                <a:extLst>
                  <a:ext uri="{FF2B5EF4-FFF2-40B4-BE49-F238E27FC236}">
                    <a16:creationId xmlns:a16="http://schemas.microsoft.com/office/drawing/2014/main" id="{36D6ED8D-3F0B-4A49-8FF4-83D7AE237B3D}"/>
                  </a:ext>
                </a:extLst>
              </p:cNvPr>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 name="Google Shape;1176;p82">
            <a:extLst>
              <a:ext uri="{FF2B5EF4-FFF2-40B4-BE49-F238E27FC236}">
                <a16:creationId xmlns:a16="http://schemas.microsoft.com/office/drawing/2014/main" id="{3F3857C0-60D2-46A4-B886-8B359EFC5E29}"/>
              </a:ext>
            </a:extLst>
          </p:cNvPr>
          <p:cNvSpPr txBox="1">
            <a:spLocks/>
          </p:cNvSpPr>
          <p:nvPr/>
        </p:nvSpPr>
        <p:spPr>
          <a:xfrm>
            <a:off x="392433" y="3451025"/>
            <a:ext cx="3493943" cy="19139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285750" indent="-285750" algn="just">
              <a:spcAft>
                <a:spcPts val="1200"/>
              </a:spcAft>
              <a:buClr>
                <a:schemeClr val="bg2"/>
              </a:buClr>
              <a:buSzPts val="1100"/>
              <a:buFont typeface="Arial" panose="020B0604020202020204" pitchFamily="34" charset="0"/>
              <a:buChar char="•"/>
            </a:pPr>
            <a:r>
              <a:rPr lang="en-GB" sz="2000" dirty="0"/>
              <a:t>The more you focus while you learn, the stronger the pathways.</a:t>
            </a:r>
          </a:p>
        </p:txBody>
      </p:sp>
    </p:spTree>
    <p:extLst>
      <p:ext uri="{BB962C8B-B14F-4D97-AF65-F5344CB8AC3E}">
        <p14:creationId xmlns:p14="http://schemas.microsoft.com/office/powerpoint/2010/main" val="3293796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pic>
        <p:nvPicPr>
          <p:cNvPr id="2" name="Picture 1">
            <a:extLst>
              <a:ext uri="{FF2B5EF4-FFF2-40B4-BE49-F238E27FC236}">
                <a16:creationId xmlns:a16="http://schemas.microsoft.com/office/drawing/2014/main" id="{9237E708-6D11-4C7D-A5AB-6F9A3DF58957}"/>
              </a:ext>
            </a:extLst>
          </p:cNvPr>
          <p:cNvPicPr>
            <a:picLocks noChangeAspect="1"/>
          </p:cNvPicPr>
          <p:nvPr/>
        </p:nvPicPr>
        <p:blipFill>
          <a:blip r:embed="rId3"/>
          <a:stretch>
            <a:fillRect/>
          </a:stretch>
        </p:blipFill>
        <p:spPr>
          <a:xfrm>
            <a:off x="4209033" y="386617"/>
            <a:ext cx="4878747" cy="4276458"/>
          </a:xfrm>
          <a:prstGeom prst="rect">
            <a:avLst/>
          </a:prstGeom>
        </p:spPr>
      </p:pic>
      <p:sp>
        <p:nvSpPr>
          <p:cNvPr id="6" name="Google Shape;1177;p82">
            <a:extLst>
              <a:ext uri="{FF2B5EF4-FFF2-40B4-BE49-F238E27FC236}">
                <a16:creationId xmlns:a16="http://schemas.microsoft.com/office/drawing/2014/main" id="{AA5957A4-79EA-4556-9009-826BCA951EB2}"/>
              </a:ext>
            </a:extLst>
          </p:cNvPr>
          <p:cNvSpPr txBox="1">
            <a:spLocks/>
          </p:cNvSpPr>
          <p:nvPr/>
        </p:nvSpPr>
        <p:spPr>
          <a:xfrm>
            <a:off x="1303748" y="1964608"/>
            <a:ext cx="2248573" cy="458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600" b="1" i="0" u="none" strike="noStrike" cap="none">
                <a:solidFill>
                  <a:schemeClr val="accent3"/>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0" indent="0"/>
            <a:r>
              <a:rPr lang="en-US" sz="2000" dirty="0"/>
              <a:t>Diffuse mode</a:t>
            </a:r>
          </a:p>
        </p:txBody>
      </p:sp>
      <p:sp>
        <p:nvSpPr>
          <p:cNvPr id="7" name="Google Shape;1178;p82">
            <a:extLst>
              <a:ext uri="{FF2B5EF4-FFF2-40B4-BE49-F238E27FC236}">
                <a16:creationId xmlns:a16="http://schemas.microsoft.com/office/drawing/2014/main" id="{77F923D1-A0A8-4253-B575-43DAAB25ED1F}"/>
              </a:ext>
            </a:extLst>
          </p:cNvPr>
          <p:cNvSpPr txBox="1">
            <a:spLocks/>
          </p:cNvSpPr>
          <p:nvPr/>
        </p:nvSpPr>
        <p:spPr>
          <a:xfrm>
            <a:off x="530842" y="2383984"/>
            <a:ext cx="3310258" cy="1626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285750" indent="-285750">
              <a:spcAft>
                <a:spcPts val="1200"/>
              </a:spcAft>
              <a:buClr>
                <a:schemeClr val="bg2"/>
              </a:buClr>
              <a:buSzPts val="1100"/>
              <a:buFont typeface="Arial" panose="020B0604020202020204" pitchFamily="34" charset="0"/>
              <a:buChar char="•"/>
            </a:pPr>
            <a:r>
              <a:rPr lang="en-GB" sz="1800" dirty="0"/>
              <a:t>Diffuse mode is practically daydreaming. </a:t>
            </a:r>
          </a:p>
        </p:txBody>
      </p:sp>
      <p:grpSp>
        <p:nvGrpSpPr>
          <p:cNvPr id="8" name="Group 7">
            <a:extLst>
              <a:ext uri="{FF2B5EF4-FFF2-40B4-BE49-F238E27FC236}">
                <a16:creationId xmlns:a16="http://schemas.microsoft.com/office/drawing/2014/main" id="{8D1C340A-4D0F-4105-A8C6-5D3712A6FF49}"/>
              </a:ext>
            </a:extLst>
          </p:cNvPr>
          <p:cNvGrpSpPr/>
          <p:nvPr/>
        </p:nvGrpSpPr>
        <p:grpSpPr>
          <a:xfrm>
            <a:off x="1829130" y="926921"/>
            <a:ext cx="995700" cy="995700"/>
            <a:chOff x="5477346" y="1855889"/>
            <a:chExt cx="995700" cy="995700"/>
          </a:xfrm>
        </p:grpSpPr>
        <p:sp>
          <p:nvSpPr>
            <p:cNvPr id="9" name="Google Shape;1180;p82">
              <a:extLst>
                <a:ext uri="{FF2B5EF4-FFF2-40B4-BE49-F238E27FC236}">
                  <a16:creationId xmlns:a16="http://schemas.microsoft.com/office/drawing/2014/main" id="{B2A77882-0A6C-4269-A172-9965AFBF97DE}"/>
                </a:ext>
              </a:extLst>
            </p:cNvPr>
            <p:cNvSpPr/>
            <p:nvPr/>
          </p:nvSpPr>
          <p:spPr>
            <a:xfrm>
              <a:off x="5477346" y="1855889"/>
              <a:ext cx="995700" cy="9957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5914;p136">
              <a:extLst>
                <a:ext uri="{FF2B5EF4-FFF2-40B4-BE49-F238E27FC236}">
                  <a16:creationId xmlns:a16="http://schemas.microsoft.com/office/drawing/2014/main" id="{2BAA952A-D23E-4546-91C2-255586E4FD7B}"/>
                </a:ext>
              </a:extLst>
            </p:cNvPr>
            <p:cNvGrpSpPr/>
            <p:nvPr/>
          </p:nvGrpSpPr>
          <p:grpSpPr>
            <a:xfrm>
              <a:off x="5563914" y="1942856"/>
              <a:ext cx="822563" cy="821766"/>
              <a:chOff x="7978465" y="1969392"/>
              <a:chExt cx="361147" cy="360797"/>
            </a:xfrm>
            <a:solidFill>
              <a:schemeClr val="bg1"/>
            </a:solidFill>
          </p:grpSpPr>
          <p:sp>
            <p:nvSpPr>
              <p:cNvPr id="11" name="Google Shape;15915;p136">
                <a:extLst>
                  <a:ext uri="{FF2B5EF4-FFF2-40B4-BE49-F238E27FC236}">
                    <a16:creationId xmlns:a16="http://schemas.microsoft.com/office/drawing/2014/main" id="{2110CBF9-DBA7-4DE5-9DBE-CBFF601E7ED7}"/>
                  </a:ext>
                </a:extLst>
              </p:cNvPr>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916;p136">
                <a:extLst>
                  <a:ext uri="{FF2B5EF4-FFF2-40B4-BE49-F238E27FC236}">
                    <a16:creationId xmlns:a16="http://schemas.microsoft.com/office/drawing/2014/main" id="{8154B6C7-FCF9-4B6E-8386-23A682B02DBC}"/>
                  </a:ext>
                </a:extLst>
              </p:cNvPr>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917;p136">
                <a:extLst>
                  <a:ext uri="{FF2B5EF4-FFF2-40B4-BE49-F238E27FC236}">
                    <a16:creationId xmlns:a16="http://schemas.microsoft.com/office/drawing/2014/main" id="{CC8B7BA0-7A1A-4A11-ABB6-3DBFB0FF7CF8}"/>
                  </a:ext>
                </a:extLst>
              </p:cNvPr>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918;p136">
                <a:extLst>
                  <a:ext uri="{FF2B5EF4-FFF2-40B4-BE49-F238E27FC236}">
                    <a16:creationId xmlns:a16="http://schemas.microsoft.com/office/drawing/2014/main" id="{6BB89F9A-BC9A-43E5-AD3B-AC06194FCAA5}"/>
                  </a:ext>
                </a:extLst>
              </p:cNvPr>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919;p136">
                <a:extLst>
                  <a:ext uri="{FF2B5EF4-FFF2-40B4-BE49-F238E27FC236}">
                    <a16:creationId xmlns:a16="http://schemas.microsoft.com/office/drawing/2014/main" id="{5816EA54-2423-4D84-8D86-A6AC7899C2BD}"/>
                  </a:ext>
                </a:extLst>
              </p:cNvPr>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920;p136">
                <a:extLst>
                  <a:ext uri="{FF2B5EF4-FFF2-40B4-BE49-F238E27FC236}">
                    <a16:creationId xmlns:a16="http://schemas.microsoft.com/office/drawing/2014/main" id="{B6FF1E46-677B-4AED-98B5-A9C9C28EB202}"/>
                  </a:ext>
                </a:extLst>
              </p:cNvPr>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921;p136">
                <a:extLst>
                  <a:ext uri="{FF2B5EF4-FFF2-40B4-BE49-F238E27FC236}">
                    <a16:creationId xmlns:a16="http://schemas.microsoft.com/office/drawing/2014/main" id="{53C08E87-EACF-4CCE-88D2-5D8E767A1C26}"/>
                  </a:ext>
                </a:extLst>
              </p:cNvPr>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922;p136">
                <a:extLst>
                  <a:ext uri="{FF2B5EF4-FFF2-40B4-BE49-F238E27FC236}">
                    <a16:creationId xmlns:a16="http://schemas.microsoft.com/office/drawing/2014/main" id="{7A6C0EED-CFA3-4D55-B633-C98E12E7E015}"/>
                  </a:ext>
                </a:extLst>
              </p:cNvPr>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923;p136">
                <a:extLst>
                  <a:ext uri="{FF2B5EF4-FFF2-40B4-BE49-F238E27FC236}">
                    <a16:creationId xmlns:a16="http://schemas.microsoft.com/office/drawing/2014/main" id="{8B1D15CE-2F13-49F2-918E-ACD89A5E59A7}"/>
                  </a:ext>
                </a:extLst>
              </p:cNvPr>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 name="Google Shape;1178;p82">
            <a:extLst>
              <a:ext uri="{FF2B5EF4-FFF2-40B4-BE49-F238E27FC236}">
                <a16:creationId xmlns:a16="http://schemas.microsoft.com/office/drawing/2014/main" id="{3C849278-6B73-45F0-8EFA-9A0521EEC859}"/>
              </a:ext>
            </a:extLst>
          </p:cNvPr>
          <p:cNvSpPr txBox="1">
            <a:spLocks/>
          </p:cNvSpPr>
          <p:nvPr/>
        </p:nvSpPr>
        <p:spPr>
          <a:xfrm>
            <a:off x="542012" y="3116073"/>
            <a:ext cx="3208345" cy="11005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285750" indent="-285750" algn="just">
              <a:buClr>
                <a:schemeClr val="bg2"/>
              </a:buClr>
              <a:buSzPts val="1100"/>
              <a:buFont typeface="Arial" panose="020B0604020202020204" pitchFamily="34" charset="0"/>
              <a:buChar char="•"/>
            </a:pPr>
            <a:r>
              <a:rPr lang="en-GB" sz="1800" dirty="0"/>
              <a:t>Your thinking is much broader .Help you to see the broader picture.</a:t>
            </a:r>
          </a:p>
        </p:txBody>
      </p:sp>
    </p:spTree>
    <p:extLst>
      <p:ext uri="{BB962C8B-B14F-4D97-AF65-F5344CB8AC3E}">
        <p14:creationId xmlns:p14="http://schemas.microsoft.com/office/powerpoint/2010/main" val="2434038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0" y="672591"/>
            <a:ext cx="6242057" cy="635100"/>
          </a:xfrm>
          <a:prstGeom prst="rect">
            <a:avLst/>
          </a:prstGeom>
        </p:spPr>
        <p:txBody>
          <a:bodyPr spcFirstLastPara="1" wrap="square" lIns="91425" tIns="91425" rIns="91425" bIns="91425" anchor="t" anchorCtr="0">
            <a:noAutofit/>
          </a:bodyPr>
          <a:lstStyle/>
          <a:p>
            <a:pPr lvl="0"/>
            <a:r>
              <a:rPr lang="en-GB" sz="2800" dirty="0"/>
              <a:t>We are focused on the problem</a:t>
            </a:r>
            <a:endParaRPr sz="2800" dirty="0"/>
          </a:p>
        </p:txBody>
      </p:sp>
      <p:sp>
        <p:nvSpPr>
          <p:cNvPr id="626" name="Google Shape;626;p64"/>
          <p:cNvSpPr txBox="1">
            <a:spLocks noGrp="1"/>
          </p:cNvSpPr>
          <p:nvPr>
            <p:ph type="subTitle" idx="1"/>
          </p:nvPr>
        </p:nvSpPr>
        <p:spPr>
          <a:xfrm>
            <a:off x="0" y="1391595"/>
            <a:ext cx="4460317" cy="906801"/>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2000" dirty="0"/>
              <a:t>We ignite only the pathways that we previously created</a:t>
            </a:r>
            <a:endParaRPr sz="2000" dirty="0"/>
          </a:p>
        </p:txBody>
      </p:sp>
      <p:pic>
        <p:nvPicPr>
          <p:cNvPr id="5" name="Picture 4">
            <a:extLst>
              <a:ext uri="{FF2B5EF4-FFF2-40B4-BE49-F238E27FC236}">
                <a16:creationId xmlns:a16="http://schemas.microsoft.com/office/drawing/2014/main" id="{0FEE4132-25C4-45B8-8EA0-1623E95B3DBC}"/>
              </a:ext>
            </a:extLst>
          </p:cNvPr>
          <p:cNvPicPr>
            <a:picLocks noChangeAspect="1"/>
          </p:cNvPicPr>
          <p:nvPr/>
        </p:nvPicPr>
        <p:blipFill>
          <a:blip r:embed="rId3"/>
          <a:stretch>
            <a:fillRect/>
          </a:stretch>
        </p:blipFill>
        <p:spPr>
          <a:xfrm>
            <a:off x="4680778" y="1193169"/>
            <a:ext cx="4258604" cy="3008883"/>
          </a:xfrm>
          <a:prstGeom prst="rect">
            <a:avLst/>
          </a:prstGeom>
        </p:spPr>
      </p:pic>
      <p:sp>
        <p:nvSpPr>
          <p:cNvPr id="6" name="TextBox 5">
            <a:extLst>
              <a:ext uri="{FF2B5EF4-FFF2-40B4-BE49-F238E27FC236}">
                <a16:creationId xmlns:a16="http://schemas.microsoft.com/office/drawing/2014/main" id="{AC0A3FD7-1C16-431B-91FD-43F4915FC2C2}"/>
              </a:ext>
            </a:extLst>
          </p:cNvPr>
          <p:cNvSpPr txBox="1"/>
          <p:nvPr/>
        </p:nvSpPr>
        <p:spPr>
          <a:xfrm>
            <a:off x="0" y="2183385"/>
            <a:ext cx="4921008" cy="1323439"/>
          </a:xfrm>
          <a:prstGeom prst="rect">
            <a:avLst/>
          </a:prstGeom>
          <a:noFill/>
        </p:spPr>
        <p:txBody>
          <a:bodyPr wrap="square" rtlCol="0">
            <a:spAutoFit/>
          </a:bodyPr>
          <a:lstStyle/>
          <a:p>
            <a:pPr>
              <a:buClr>
                <a:schemeClr val="dk1"/>
              </a:buClr>
              <a:buSzPts val="1100"/>
            </a:pPr>
            <a:r>
              <a:rPr lang="en-GB" sz="2000" dirty="0">
                <a:solidFill>
                  <a:schemeClr val="accent1"/>
                </a:solidFill>
                <a:latin typeface="Montserrat"/>
                <a:sym typeface="Montserrat"/>
              </a:rPr>
              <a:t>That's not enough to solve a difficult problem</a:t>
            </a:r>
          </a:p>
          <a:p>
            <a:pPr>
              <a:buClr>
                <a:schemeClr val="dk1"/>
              </a:buClr>
              <a:buSzPts val="1100"/>
            </a:pPr>
            <a:r>
              <a:rPr lang="en-GB" sz="2000" dirty="0">
                <a:solidFill>
                  <a:schemeClr val="accent1"/>
                </a:solidFill>
                <a:latin typeface="Montserrat"/>
                <a:sym typeface="Montserrat"/>
              </a:rPr>
              <a:t>Need to different concepts from other domains.</a:t>
            </a:r>
            <a:endParaRPr lang="en-US" sz="2000" dirty="0">
              <a:solidFill>
                <a:schemeClr val="accent1"/>
              </a:solidFill>
              <a:latin typeface="Montserrat"/>
              <a:sym typeface="Montserrat"/>
            </a:endParaRPr>
          </a:p>
        </p:txBody>
      </p:sp>
      <p:sp>
        <p:nvSpPr>
          <p:cNvPr id="7" name="TextBox 6">
            <a:extLst>
              <a:ext uri="{FF2B5EF4-FFF2-40B4-BE49-F238E27FC236}">
                <a16:creationId xmlns:a16="http://schemas.microsoft.com/office/drawing/2014/main" id="{93FF4181-87C2-448C-A418-DC73D44AE43E}"/>
              </a:ext>
            </a:extLst>
          </p:cNvPr>
          <p:cNvSpPr txBox="1"/>
          <p:nvPr/>
        </p:nvSpPr>
        <p:spPr>
          <a:xfrm>
            <a:off x="60591" y="3590728"/>
            <a:ext cx="4332466" cy="707886"/>
          </a:xfrm>
          <a:prstGeom prst="rect">
            <a:avLst/>
          </a:prstGeom>
          <a:noFill/>
        </p:spPr>
        <p:txBody>
          <a:bodyPr wrap="square" rtlCol="0">
            <a:spAutoFit/>
          </a:bodyPr>
          <a:lstStyle/>
          <a:p>
            <a:pPr>
              <a:buClr>
                <a:schemeClr val="dk1"/>
              </a:buClr>
              <a:buSzPts val="1100"/>
            </a:pPr>
            <a:r>
              <a:rPr lang="en-GB" sz="2000" dirty="0">
                <a:solidFill>
                  <a:schemeClr val="accent1"/>
                </a:solidFill>
                <a:latin typeface="Montserrat"/>
                <a:sym typeface="Symbol" panose="05050102010706020507" pitchFamily="18" charset="2"/>
              </a:rPr>
              <a:t> </a:t>
            </a:r>
            <a:r>
              <a:rPr lang="en-GB" sz="2000" dirty="0">
                <a:solidFill>
                  <a:schemeClr val="accent1"/>
                </a:solidFill>
                <a:latin typeface="Montserrat"/>
              </a:rPr>
              <a:t>At this point you should enter diffuse mode</a:t>
            </a:r>
            <a:endParaRPr lang="en-US" sz="2000" dirty="0">
              <a:solidFill>
                <a:schemeClr val="accent1"/>
              </a:solidFill>
              <a:latin typeface="Montserrat"/>
            </a:endParaRPr>
          </a:p>
        </p:txBody>
      </p:sp>
    </p:spTree>
    <p:extLst>
      <p:ext uri="{BB962C8B-B14F-4D97-AF65-F5344CB8AC3E}">
        <p14:creationId xmlns:p14="http://schemas.microsoft.com/office/powerpoint/2010/main" val="3514186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DC4A9FD2-0976-49B7-8723-3C76F1186357}"/>
              </a:ext>
            </a:extLst>
          </p:cNvPr>
          <p:cNvPicPr>
            <a:picLocks noGrp="1" noChangeAspect="1"/>
          </p:cNvPicPr>
          <p:nvPr>
            <p:ph type="pic" idx="5"/>
          </p:nvPr>
        </p:nvPicPr>
        <p:blipFill>
          <a:blip r:embed="rId3"/>
          <a:srcRect l="5686" r="5686"/>
          <a:stretch>
            <a:fillRect/>
          </a:stretch>
        </p:blipFill>
        <p:spPr>
          <a:xfrm>
            <a:off x="5343974" y="1271229"/>
            <a:ext cx="3542700" cy="3264000"/>
          </a:xfrm>
        </p:spPr>
      </p:pic>
      <p:sp>
        <p:nvSpPr>
          <p:cNvPr id="1705" name="Google Shape;1705;p112"/>
          <p:cNvSpPr txBox="1">
            <a:spLocks noGrp="1"/>
          </p:cNvSpPr>
          <p:nvPr>
            <p:ph type="subTitle" idx="2"/>
          </p:nvPr>
        </p:nvSpPr>
        <p:spPr>
          <a:xfrm>
            <a:off x="0" y="2278929"/>
            <a:ext cx="5472183" cy="1632000"/>
          </a:xfrm>
          <a:prstGeom prst="rect">
            <a:avLst/>
          </a:prstGeom>
        </p:spPr>
        <p:txBody>
          <a:bodyPr spcFirstLastPara="1" wrap="square" lIns="91425" tIns="91425" rIns="91425" bIns="91425" anchor="b" anchorCtr="0">
            <a:noAutofit/>
          </a:bodyPr>
          <a:lstStyle/>
          <a:p>
            <a:pPr marL="285750" lvl="0" indent="-285750" algn="l">
              <a:spcAft>
                <a:spcPts val="600"/>
              </a:spcAft>
              <a:buFont typeface="Arial" panose="020B0604020202020204" pitchFamily="34" charset="0"/>
              <a:buChar char="•"/>
            </a:pPr>
            <a:r>
              <a:rPr lang="en-GB" sz="1800" dirty="0"/>
              <a:t>Step Away from the Issue</a:t>
            </a:r>
          </a:p>
          <a:p>
            <a:pPr marL="285750" lvl="0" indent="-285750" algn="l">
              <a:spcAft>
                <a:spcPts val="600"/>
              </a:spcAft>
              <a:buFont typeface="Arial" panose="020B0604020202020204" pitchFamily="34" charset="0"/>
              <a:buChar char="•"/>
            </a:pPr>
            <a:r>
              <a:rPr lang="en-GB" sz="1800" dirty="0"/>
              <a:t>Focus on other issues</a:t>
            </a:r>
          </a:p>
          <a:p>
            <a:pPr marL="285750" lvl="0" indent="-285750" algn="l">
              <a:spcAft>
                <a:spcPts val="600"/>
              </a:spcAft>
              <a:buFont typeface="Arial" panose="020B0604020202020204" pitchFamily="34" charset="0"/>
              <a:buChar char="•"/>
            </a:pPr>
            <a:r>
              <a:rPr lang="en-GB" sz="1800" dirty="0"/>
              <a:t>Link the Problem to Other Knowledge</a:t>
            </a:r>
            <a:br>
              <a:rPr lang="en-GB" sz="1800" dirty="0"/>
            </a:br>
            <a:r>
              <a:rPr lang="en-GB" sz="1800" dirty="0"/>
              <a:t>Create Connections with Different Aspects</a:t>
            </a:r>
            <a:endParaRPr sz="1800" dirty="0"/>
          </a:p>
        </p:txBody>
      </p:sp>
      <p:sp>
        <p:nvSpPr>
          <p:cNvPr id="1714" name="Google Shape;1714;p112"/>
          <p:cNvSpPr txBox="1">
            <a:spLocks noGrp="1"/>
          </p:cNvSpPr>
          <p:nvPr>
            <p:ph type="subTitle" idx="4"/>
          </p:nvPr>
        </p:nvSpPr>
        <p:spPr>
          <a:xfrm>
            <a:off x="481629" y="3759403"/>
            <a:ext cx="4508923" cy="822000"/>
          </a:xfrm>
          <a:prstGeom prst="rect">
            <a:avLst/>
          </a:prstGeom>
        </p:spPr>
        <p:txBody>
          <a:bodyPr spcFirstLastPara="1" wrap="square" lIns="91425" tIns="91425" rIns="91425" bIns="91425" anchor="b" anchorCtr="0">
            <a:noAutofit/>
          </a:bodyPr>
          <a:lstStyle/>
          <a:p>
            <a:pPr marL="0" lvl="0" indent="0" algn="l"/>
            <a:r>
              <a:rPr lang="en-GB" sz="2000" dirty="0"/>
              <a:t>=&gt;This is the foundation of the Pomodoro technique</a:t>
            </a:r>
            <a:endParaRPr sz="2000" dirty="0"/>
          </a:p>
        </p:txBody>
      </p:sp>
      <p:sp>
        <p:nvSpPr>
          <p:cNvPr id="3" name="Title 2">
            <a:extLst>
              <a:ext uri="{FF2B5EF4-FFF2-40B4-BE49-F238E27FC236}">
                <a16:creationId xmlns:a16="http://schemas.microsoft.com/office/drawing/2014/main" id="{27848CD3-DF18-49A1-981A-F05DA0E590FA}"/>
              </a:ext>
            </a:extLst>
          </p:cNvPr>
          <p:cNvSpPr>
            <a:spLocks noGrp="1"/>
          </p:cNvSpPr>
          <p:nvPr>
            <p:ph type="title"/>
          </p:nvPr>
        </p:nvSpPr>
        <p:spPr>
          <a:xfrm>
            <a:off x="-1" y="1127221"/>
            <a:ext cx="6191395" cy="1007700"/>
          </a:xfrm>
        </p:spPr>
        <p:txBody>
          <a:bodyPr/>
          <a:lstStyle/>
          <a:p>
            <a:pPr algn="l"/>
            <a:r>
              <a:rPr lang="en-GB" dirty="0"/>
              <a:t>What do you need to do next when in diffuse mode?</a:t>
            </a:r>
            <a:endParaRPr lang="en-US" dirty="0"/>
          </a:p>
        </p:txBody>
      </p:sp>
    </p:spTree>
    <p:extLst>
      <p:ext uri="{BB962C8B-B14F-4D97-AF65-F5344CB8AC3E}">
        <p14:creationId xmlns:p14="http://schemas.microsoft.com/office/powerpoint/2010/main" val="231290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05"/>
                                        </p:tgtEl>
                                        <p:attrNameLst>
                                          <p:attrName>style.visibility</p:attrName>
                                        </p:attrNameLst>
                                      </p:cBhvr>
                                      <p:to>
                                        <p:strVal val="visible"/>
                                      </p:to>
                                    </p:set>
                                    <p:animEffect transition="in" filter="fade">
                                      <p:cBhvr>
                                        <p:cTn id="7" dur="1000"/>
                                        <p:tgtEl>
                                          <p:spTgt spid="1705"/>
                                        </p:tgtEl>
                                      </p:cBhvr>
                                    </p:animEffect>
                                  </p:childTnLst>
                                </p:cTn>
                              </p:par>
                              <p:par>
                                <p:cTn id="8" presetID="10" presetClass="entr" presetSubtype="0" fill="hold" nodeType="withEffect">
                                  <p:stCondLst>
                                    <p:cond delay="0"/>
                                  </p:stCondLst>
                                  <p:childTnLst>
                                    <p:set>
                                      <p:cBhvr>
                                        <p:cTn id="9" dur="1" fill="hold">
                                          <p:stCondLst>
                                            <p:cond delay="0"/>
                                          </p:stCondLst>
                                        </p:cTn>
                                        <p:tgtEl>
                                          <p:spTgt spid="1714"/>
                                        </p:tgtEl>
                                        <p:attrNameLst>
                                          <p:attrName>style.visibility</p:attrName>
                                        </p:attrNameLst>
                                      </p:cBhvr>
                                      <p:to>
                                        <p:strVal val="visible"/>
                                      </p:to>
                                    </p:set>
                                    <p:animEffect transition="in" filter="fade">
                                      <p:cBhvr>
                                        <p:cTn id="10" dur="1000"/>
                                        <p:tgtEl>
                                          <p:spTgt spid="17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p>
            <a:pPr lvl="0"/>
            <a:r>
              <a:rPr lang="en-US" dirty="0"/>
              <a:t>Pomodoro technique</a:t>
            </a:r>
            <a:endParaRPr dirty="0"/>
          </a:p>
        </p:txBody>
      </p:sp>
      <p:pic>
        <p:nvPicPr>
          <p:cNvPr id="3074" name="Picture 2" descr="The Pomodoro Technique ® - Sketchplanations">
            <a:extLst>
              <a:ext uri="{FF2B5EF4-FFF2-40B4-BE49-F238E27FC236}">
                <a16:creationId xmlns:a16="http://schemas.microsoft.com/office/drawing/2014/main" id="{29C63C5A-72D8-4582-AB1D-D47B6BDBC4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2627" y="1067963"/>
            <a:ext cx="4911373" cy="4075537"/>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FDC8D3FF-C459-44A8-A07C-6899DC719A5B}"/>
              </a:ext>
            </a:extLst>
          </p:cNvPr>
          <p:cNvSpPr/>
          <p:nvPr/>
        </p:nvSpPr>
        <p:spPr>
          <a:xfrm>
            <a:off x="86918" y="1776408"/>
            <a:ext cx="4027048" cy="3231654"/>
          </a:xfrm>
          <a:prstGeom prst="rect">
            <a:avLst/>
          </a:prstGeom>
        </p:spPr>
        <p:txBody>
          <a:bodyPr wrap="square">
            <a:spAutoFit/>
          </a:bodyPr>
          <a:lstStyle/>
          <a:p>
            <a:pPr marL="285750" indent="-285750">
              <a:lnSpc>
                <a:spcPct val="150000"/>
              </a:lnSpc>
              <a:buFont typeface="Arial" panose="020B0604020202020204" pitchFamily="34" charset="0"/>
              <a:buChar char="•"/>
            </a:pPr>
            <a:r>
              <a:rPr lang="en-US" sz="1800" dirty="0"/>
              <a:t>Set your timer for 25 minutes.</a:t>
            </a:r>
          </a:p>
          <a:p>
            <a:pPr marL="285750" indent="-285750">
              <a:spcAft>
                <a:spcPts val="600"/>
              </a:spcAft>
              <a:buFont typeface="Arial" panose="020B0604020202020204" pitchFamily="34" charset="0"/>
              <a:buChar char="•"/>
            </a:pPr>
            <a:r>
              <a:rPr lang="en-GB" sz="1800" dirty="0"/>
              <a:t>Study. Don’t interrupt your learning session for anything</a:t>
            </a:r>
          </a:p>
          <a:p>
            <a:pPr marL="285750" indent="-285750">
              <a:spcAft>
                <a:spcPts val="600"/>
              </a:spcAft>
              <a:buFont typeface="Arial" panose="020B0604020202020204" pitchFamily="34" charset="0"/>
              <a:buChar char="•"/>
            </a:pPr>
            <a:r>
              <a:rPr lang="en-GB" sz="1800" dirty="0"/>
              <a:t>Once the timer rings, stop immediately.</a:t>
            </a:r>
          </a:p>
          <a:p>
            <a:pPr marL="285750" indent="-285750">
              <a:spcAft>
                <a:spcPts val="600"/>
              </a:spcAft>
              <a:buFont typeface="Arial" panose="020B0604020202020204" pitchFamily="34" charset="0"/>
              <a:buChar char="•"/>
            </a:pPr>
            <a:r>
              <a:rPr lang="en-GB" sz="1800" dirty="0"/>
              <a:t>Take a quick break of five minutes. Avoid overly stimulating activities </a:t>
            </a:r>
          </a:p>
          <a:p>
            <a:pPr marL="285750" indent="-285750">
              <a:buFont typeface="Arial" panose="020B0604020202020204" pitchFamily="34" charset="0"/>
              <a:buChar char="•"/>
            </a:pPr>
            <a:r>
              <a:rPr lang="en-GB" sz="1800" dirty="0"/>
              <a:t>Repeat two or three more times before taking a longer break.</a:t>
            </a:r>
          </a:p>
          <a:p>
            <a:endParaRPr lang="en-US" sz="1800" dirty="0">
              <a:solidFill>
                <a:schemeClr val="accent6">
                  <a:lumMod val="10000"/>
                </a:schemeClr>
              </a:solidFill>
            </a:endParaRPr>
          </a:p>
        </p:txBody>
      </p:sp>
      <p:sp>
        <p:nvSpPr>
          <p:cNvPr id="16" name="Rectangle 15">
            <a:extLst>
              <a:ext uri="{FF2B5EF4-FFF2-40B4-BE49-F238E27FC236}">
                <a16:creationId xmlns:a16="http://schemas.microsoft.com/office/drawing/2014/main" id="{D7F199BA-BA7F-4AC0-B594-7CC035BC4095}"/>
              </a:ext>
            </a:extLst>
          </p:cNvPr>
          <p:cNvSpPr/>
          <p:nvPr/>
        </p:nvSpPr>
        <p:spPr>
          <a:xfrm>
            <a:off x="16534" y="1384149"/>
            <a:ext cx="3175869" cy="461665"/>
          </a:xfrm>
          <a:prstGeom prst="rect">
            <a:avLst/>
          </a:prstGeom>
        </p:spPr>
        <p:txBody>
          <a:bodyPr wrap="none">
            <a:spAutoFit/>
          </a:bodyPr>
          <a:lstStyle/>
          <a:p>
            <a:r>
              <a:rPr lang="en-US" sz="2400" b="1" dirty="0"/>
              <a:t>Here’s how it works:</a:t>
            </a:r>
          </a:p>
        </p:txBody>
      </p:sp>
    </p:spTree>
    <p:extLst>
      <p:ext uri="{BB962C8B-B14F-4D97-AF65-F5344CB8AC3E}">
        <p14:creationId xmlns:p14="http://schemas.microsoft.com/office/powerpoint/2010/main" val="1986458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565392" y="910225"/>
            <a:ext cx="8152818" cy="3815338"/>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565393" y="1333049"/>
            <a:ext cx="8152817" cy="2448661"/>
          </a:xfrm>
          <a:prstGeom prst="rect">
            <a:avLst/>
          </a:prstGeom>
        </p:spPr>
        <p:txBody>
          <a:bodyPr spcFirstLastPara="1" wrap="square" lIns="91425" tIns="91425" rIns="91425" bIns="91425" anchor="t" anchorCtr="0">
            <a:noAutofit/>
          </a:bodyPr>
          <a:lstStyle/>
          <a:p>
            <a:pPr lvl="0">
              <a:buClr>
                <a:schemeClr val="dk1"/>
              </a:buClr>
              <a:buSzPts val="1100"/>
            </a:pPr>
            <a:r>
              <a:rPr lang="vi-VN" sz="2400" b="0" i="1" dirty="0"/>
              <a:t>“</a:t>
            </a:r>
            <a:r>
              <a:rPr lang="en-GB" sz="2400" b="0" i="1" dirty="0"/>
              <a:t>This is why, when you’re stuck on a math problem, you can instead switch your focus to studying geography for a while. Then you can make a breakthrough when you return to the math. But it seems that the best ways to give your diffuse mode a chance to work out a difficult problem are through activities like sleeping, exercising, or going for a ride in a vehicle</a:t>
            </a:r>
            <a:r>
              <a:rPr lang="vi-VN" sz="2400" b="0" i="1" dirty="0"/>
              <a:t>.” </a:t>
            </a:r>
            <a:endParaRPr sz="2400" dirty="0"/>
          </a:p>
        </p:txBody>
      </p:sp>
      <p:sp>
        <p:nvSpPr>
          <p:cNvPr id="812" name="Google Shape;812;p71"/>
          <p:cNvSpPr txBox="1">
            <a:spLocks noGrp="1"/>
          </p:cNvSpPr>
          <p:nvPr>
            <p:ph type="subTitle" idx="1"/>
          </p:nvPr>
        </p:nvSpPr>
        <p:spPr>
          <a:xfrm>
            <a:off x="5405483" y="4709094"/>
            <a:ext cx="4042800" cy="498600"/>
          </a:xfrm>
          <a:prstGeom prst="rect">
            <a:avLst/>
          </a:prstGeom>
        </p:spPr>
        <p:txBody>
          <a:bodyPr spcFirstLastPara="1" wrap="square" lIns="91425" tIns="91425" rIns="91425" bIns="91425" anchor="t" anchorCtr="0">
            <a:noAutofit/>
          </a:bodyPr>
          <a:lstStyle/>
          <a:p>
            <a:pPr marL="0" lvl="0" indent="0"/>
            <a:r>
              <a:rPr lang="en" b="0" dirty="0"/>
              <a:t>—</a:t>
            </a:r>
            <a:r>
              <a:rPr lang="en-US" b="0" i="1" dirty="0"/>
              <a:t>Barbara Oakley</a:t>
            </a:r>
            <a:endParaRPr b="0" dirty="0"/>
          </a:p>
          <a:p>
            <a:pPr marL="0" lvl="0" indent="0" algn="ctr" rtl="0">
              <a:spcBef>
                <a:spcPts val="0"/>
              </a:spcBef>
              <a:spcAft>
                <a:spcPts val="0"/>
              </a:spcAft>
              <a:buNone/>
            </a:pPr>
            <a:endParaRPr b="0" dirty="0"/>
          </a:p>
          <a:p>
            <a:pPr marL="0" lvl="0" indent="0" algn="ctr" rtl="0">
              <a:spcBef>
                <a:spcPts val="0"/>
              </a:spcBef>
              <a:spcAft>
                <a:spcPts val="0"/>
              </a:spcAft>
              <a:buNone/>
            </a:pPr>
            <a:endParaRPr b="0"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3"/>
                </a:solidFill>
                <a:latin typeface="Montserrat"/>
                <a:ea typeface="Montserrat"/>
                <a:cs typeface="Montserrat"/>
                <a:sym typeface="Montserrat"/>
              </a:rPr>
              <a:t>“</a:t>
            </a:r>
            <a:endParaRPr sz="7200" b="1">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3654788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100"/>
          <p:cNvSpPr txBox="1">
            <a:spLocks noGrp="1"/>
          </p:cNvSpPr>
          <p:nvPr>
            <p:ph type="subTitle" idx="1"/>
          </p:nvPr>
        </p:nvSpPr>
        <p:spPr>
          <a:xfrm>
            <a:off x="3908675" y="2701319"/>
            <a:ext cx="4331127" cy="702300"/>
          </a:xfrm>
          <a:prstGeom prst="rect">
            <a:avLst/>
          </a:prstGeom>
        </p:spPr>
        <p:txBody>
          <a:bodyPr spcFirstLastPara="1" wrap="square" lIns="91425" tIns="91425" rIns="91425" bIns="91425" anchor="t" anchorCtr="0">
            <a:noAutofit/>
          </a:bodyPr>
          <a:lstStyle/>
          <a:p>
            <a:pPr marL="174625" indent="0"/>
            <a:r>
              <a:rPr lang="en-GB" sz="2400" dirty="0"/>
              <a:t>Neurons Are The Building Blocks of Your Brain</a:t>
            </a:r>
          </a:p>
        </p:txBody>
      </p:sp>
      <p:sp>
        <p:nvSpPr>
          <p:cNvPr id="1412" name="Google Shape;1412;p100"/>
          <p:cNvSpPr txBox="1">
            <a:spLocks noGrp="1"/>
          </p:cNvSpPr>
          <p:nvPr>
            <p:ph type="title" idx="2"/>
          </p:nvPr>
        </p:nvSpPr>
        <p:spPr>
          <a:xfrm>
            <a:off x="713400"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413" name="Google Shape;1413;p100"/>
          <p:cNvSpPr txBox="1">
            <a:spLocks noGrp="1"/>
          </p:cNvSpPr>
          <p:nvPr>
            <p:ph type="title"/>
          </p:nvPr>
        </p:nvSpPr>
        <p:spPr>
          <a:xfrm>
            <a:off x="4062237" y="1830822"/>
            <a:ext cx="3842515" cy="10127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LESSON 3</a:t>
            </a:r>
            <a:endParaRPr sz="5400" dirty="0"/>
          </a:p>
        </p:txBody>
      </p:sp>
      <p:sp>
        <p:nvSpPr>
          <p:cNvPr id="1414" name="Google Shape;1414;p100"/>
          <p:cNvSpPr/>
          <p:nvPr/>
        </p:nvSpPr>
        <p:spPr>
          <a:xfrm>
            <a:off x="-1723459" y="2992597"/>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00"/>
          <p:cNvSpPr/>
          <p:nvPr/>
        </p:nvSpPr>
        <p:spPr>
          <a:xfrm>
            <a:off x="3081575" y="4226075"/>
            <a:ext cx="1654200" cy="1654200"/>
          </a:xfrm>
          <a:prstGeom prst="donut">
            <a:avLst>
              <a:gd name="adj" fmla="val 1149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0795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6" name="Google Shape;786;p69"/>
          <p:cNvSpPr txBox="1">
            <a:spLocks noGrp="1"/>
          </p:cNvSpPr>
          <p:nvPr>
            <p:ph type="title"/>
          </p:nvPr>
        </p:nvSpPr>
        <p:spPr>
          <a:xfrm>
            <a:off x="598702" y="436124"/>
            <a:ext cx="8340284" cy="572700"/>
          </a:xfrm>
          <a:prstGeom prst="rect">
            <a:avLst/>
          </a:prstGeom>
        </p:spPr>
        <p:txBody>
          <a:bodyPr spcFirstLastPara="1" wrap="square" lIns="91425" tIns="91425" rIns="91425" bIns="91425" anchor="t" anchorCtr="0">
            <a:noAutofit/>
          </a:bodyPr>
          <a:lstStyle/>
          <a:p>
            <a:pPr lvl="0">
              <a:buClr>
                <a:schemeClr val="dk1"/>
              </a:buClr>
              <a:buSzPts val="1100"/>
            </a:pPr>
            <a:r>
              <a:rPr lang="en-US" sz="2800" dirty="0"/>
              <a:t>Why </a:t>
            </a:r>
            <a:r>
              <a:rPr lang="en-GB" sz="2800" dirty="0"/>
              <a:t>learning how to learn and learn fast</a:t>
            </a:r>
            <a:endParaRPr sz="2800" dirty="0"/>
          </a:p>
        </p:txBody>
      </p:sp>
      <p:pic>
        <p:nvPicPr>
          <p:cNvPr id="4" name="Picture 3">
            <a:extLst>
              <a:ext uri="{FF2B5EF4-FFF2-40B4-BE49-F238E27FC236}">
                <a16:creationId xmlns:a16="http://schemas.microsoft.com/office/drawing/2014/main" id="{8F7F4FA4-7016-4390-99A4-16B9B8D3FD28}"/>
              </a:ext>
            </a:extLst>
          </p:cNvPr>
          <p:cNvPicPr>
            <a:picLocks noChangeAspect="1"/>
          </p:cNvPicPr>
          <p:nvPr/>
        </p:nvPicPr>
        <p:blipFill>
          <a:blip r:embed="rId3"/>
          <a:stretch>
            <a:fillRect/>
          </a:stretch>
        </p:blipFill>
        <p:spPr>
          <a:xfrm>
            <a:off x="0" y="379283"/>
            <a:ext cx="9144000" cy="4581337"/>
          </a:xfrm>
          <a:prstGeom prst="rect">
            <a:avLst/>
          </a:prstGeom>
        </p:spPr>
      </p:pic>
    </p:spTree>
    <p:extLst>
      <p:ext uri="{BB962C8B-B14F-4D97-AF65-F5344CB8AC3E}">
        <p14:creationId xmlns:p14="http://schemas.microsoft.com/office/powerpoint/2010/main" val="20600016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0"/>
          <p:cNvSpPr txBox="1">
            <a:spLocks noGrp="1"/>
          </p:cNvSpPr>
          <p:nvPr>
            <p:ph type="title"/>
          </p:nvPr>
        </p:nvSpPr>
        <p:spPr>
          <a:xfrm>
            <a:off x="304800" y="1444998"/>
            <a:ext cx="8186058" cy="816571"/>
          </a:xfrm>
          <a:prstGeom prst="rect">
            <a:avLst/>
          </a:prstGeom>
        </p:spPr>
        <p:txBody>
          <a:bodyPr spcFirstLastPara="1" wrap="square" lIns="91425" tIns="91425" rIns="91425" bIns="91425" anchor="t" anchorCtr="0">
            <a:noAutofit/>
          </a:bodyPr>
          <a:lstStyle/>
          <a:p>
            <a:pPr>
              <a:lnSpc>
                <a:spcPct val="150000"/>
              </a:lnSpc>
              <a:spcAft>
                <a:spcPts val="1200"/>
              </a:spcAft>
            </a:pPr>
            <a:r>
              <a:rPr lang="en-GB" b="0" i="1" dirty="0"/>
              <a:t>How do we remember to do our job ?</a:t>
            </a:r>
            <a:br>
              <a:rPr lang="en-GB" sz="3200" b="0" i="1" dirty="0"/>
            </a:br>
            <a:endParaRPr lang="en-GB" sz="3200" b="0" i="1" dirty="0"/>
          </a:p>
        </p:txBody>
      </p:sp>
      <p:sp>
        <p:nvSpPr>
          <p:cNvPr id="3" name="TextBox 2">
            <a:extLst>
              <a:ext uri="{FF2B5EF4-FFF2-40B4-BE49-F238E27FC236}">
                <a16:creationId xmlns:a16="http://schemas.microsoft.com/office/drawing/2014/main" id="{F0E4F8C5-5CDE-4713-84F5-E84AE8C3B08F}"/>
              </a:ext>
            </a:extLst>
          </p:cNvPr>
          <p:cNvSpPr txBox="1"/>
          <p:nvPr/>
        </p:nvSpPr>
        <p:spPr>
          <a:xfrm>
            <a:off x="478971" y="2205194"/>
            <a:ext cx="8360229" cy="1399294"/>
          </a:xfrm>
          <a:prstGeom prst="rect">
            <a:avLst/>
          </a:prstGeom>
          <a:noFill/>
        </p:spPr>
        <p:txBody>
          <a:bodyPr wrap="square" rtlCol="0">
            <a:spAutoFit/>
          </a:bodyPr>
          <a:lstStyle/>
          <a:p>
            <a:pPr>
              <a:lnSpc>
                <a:spcPct val="150000"/>
              </a:lnSpc>
              <a:spcBef>
                <a:spcPts val="1200"/>
              </a:spcBef>
              <a:spcAft>
                <a:spcPts val="1200"/>
              </a:spcAft>
            </a:pPr>
            <a:r>
              <a:rPr lang="en-GB" sz="3000" i="1" dirty="0">
                <a:solidFill>
                  <a:schemeClr val="accent1"/>
                </a:solidFill>
                <a:latin typeface="Montserrat"/>
                <a:sym typeface="Montserrat"/>
              </a:rPr>
              <a:t>To perform complicated tasks without having to look at the manual every time?</a:t>
            </a:r>
            <a:endParaRPr lang="en-US" sz="3000" i="1" dirty="0">
              <a:solidFill>
                <a:schemeClr val="accent1"/>
              </a:solidFill>
              <a:latin typeface="Montserrat"/>
              <a:sym typeface="Montserrat"/>
            </a:endParaRPr>
          </a:p>
        </p:txBody>
      </p:sp>
    </p:spTree>
    <p:extLst>
      <p:ext uri="{BB962C8B-B14F-4D97-AF65-F5344CB8AC3E}">
        <p14:creationId xmlns:p14="http://schemas.microsoft.com/office/powerpoint/2010/main" val="390180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61"/>
          <p:cNvSpPr txBox="1">
            <a:spLocks noGrp="1"/>
          </p:cNvSpPr>
          <p:nvPr>
            <p:ph type="subTitle" idx="1"/>
          </p:nvPr>
        </p:nvSpPr>
        <p:spPr>
          <a:xfrm>
            <a:off x="4116403" y="1608433"/>
            <a:ext cx="5202101" cy="2083190"/>
          </a:xfrm>
          <a:prstGeom prst="rect">
            <a:avLst/>
          </a:prstGeom>
        </p:spPr>
        <p:txBody>
          <a:bodyPr spcFirstLastPara="1" wrap="square" lIns="91425" tIns="91425" rIns="91425" bIns="91425" anchor="t" anchorCtr="0">
            <a:noAutofit/>
          </a:bodyPr>
          <a:lstStyle/>
          <a:p>
            <a:pPr marL="174625" indent="-119063">
              <a:lnSpc>
                <a:spcPct val="150000"/>
              </a:lnSpc>
            </a:pPr>
            <a:r>
              <a:rPr lang="en-GB" sz="2000" dirty="0">
                <a:solidFill>
                  <a:schemeClr val="accent1"/>
                </a:solidFill>
              </a:rPr>
              <a:t>They have:</a:t>
            </a:r>
          </a:p>
          <a:p>
            <a:pPr marL="398463" indent="-168275">
              <a:lnSpc>
                <a:spcPct val="150000"/>
              </a:lnSpc>
              <a:buFont typeface="Arial" panose="020B0604020202020204" pitchFamily="34" charset="0"/>
              <a:buChar char="•"/>
            </a:pPr>
            <a:r>
              <a:rPr lang="en-GB" sz="2000" dirty="0">
                <a:solidFill>
                  <a:schemeClr val="accent1"/>
                </a:solidFill>
              </a:rPr>
              <a:t>One head.</a:t>
            </a:r>
          </a:p>
          <a:p>
            <a:pPr marL="398463" indent="-168275">
              <a:lnSpc>
                <a:spcPct val="150000"/>
              </a:lnSpc>
              <a:buFont typeface="Arial" panose="020B0604020202020204" pitchFamily="34" charset="0"/>
              <a:buChar char="•"/>
            </a:pPr>
            <a:r>
              <a:rPr lang="en-GB" sz="2000" dirty="0">
                <a:solidFill>
                  <a:schemeClr val="accent1"/>
                </a:solidFill>
              </a:rPr>
              <a:t>Two legs with many small spines.</a:t>
            </a:r>
          </a:p>
          <a:p>
            <a:pPr marL="398463" indent="-168275">
              <a:lnSpc>
                <a:spcPct val="150000"/>
              </a:lnSpc>
              <a:buFont typeface="Arial" panose="020B0604020202020204" pitchFamily="34" charset="0"/>
              <a:buChar char="•"/>
            </a:pPr>
            <a:r>
              <a:rPr lang="en-GB" sz="2000" dirty="0">
                <a:solidFill>
                  <a:schemeClr val="accent1"/>
                </a:solidFill>
              </a:rPr>
              <a:t>An arm grew from his head.</a:t>
            </a:r>
          </a:p>
        </p:txBody>
      </p:sp>
      <p:sp>
        <p:nvSpPr>
          <p:cNvPr id="582" name="Google Shape;582;p61"/>
          <p:cNvSpPr txBox="1">
            <a:spLocks noGrp="1"/>
          </p:cNvSpPr>
          <p:nvPr>
            <p:ph type="title"/>
          </p:nvPr>
        </p:nvSpPr>
        <p:spPr>
          <a:xfrm>
            <a:off x="831900" y="717175"/>
            <a:ext cx="3144900" cy="394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AGENDA</a:t>
            </a:r>
            <a:endParaRPr dirty="0"/>
          </a:p>
        </p:txBody>
      </p:sp>
      <p:pic>
        <p:nvPicPr>
          <p:cNvPr id="3" name="Picture 2">
            <a:extLst>
              <a:ext uri="{FF2B5EF4-FFF2-40B4-BE49-F238E27FC236}">
                <a16:creationId xmlns:a16="http://schemas.microsoft.com/office/drawing/2014/main" id="{5B616987-6F50-447C-AE56-B89877580F20}"/>
              </a:ext>
            </a:extLst>
          </p:cNvPr>
          <p:cNvPicPr>
            <a:picLocks noChangeAspect="1"/>
          </p:cNvPicPr>
          <p:nvPr/>
        </p:nvPicPr>
        <p:blipFill>
          <a:blip r:embed="rId3"/>
          <a:stretch>
            <a:fillRect/>
          </a:stretch>
        </p:blipFill>
        <p:spPr>
          <a:xfrm>
            <a:off x="657713" y="944780"/>
            <a:ext cx="3121152" cy="3410496"/>
          </a:xfrm>
          <a:prstGeom prst="rect">
            <a:avLst/>
          </a:prstGeom>
        </p:spPr>
      </p:pic>
    </p:spTree>
    <p:extLst>
      <p:ext uri="{BB962C8B-B14F-4D97-AF65-F5344CB8AC3E}">
        <p14:creationId xmlns:p14="http://schemas.microsoft.com/office/powerpoint/2010/main" val="13925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6"/>
                                        </p:tgtEl>
                                        <p:attrNameLst>
                                          <p:attrName>style.visibility</p:attrName>
                                        </p:attrNameLst>
                                      </p:cBhvr>
                                      <p:to>
                                        <p:strVal val="visible"/>
                                      </p:to>
                                    </p:set>
                                    <p:animEffect transition="in" filter="fade">
                                      <p:cBhvr>
                                        <p:cTn id="7" dur="1000"/>
                                        <p:tgtEl>
                                          <p:spTgt spid="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11" name="Subtitle 10">
            <a:extLst>
              <a:ext uri="{FF2B5EF4-FFF2-40B4-BE49-F238E27FC236}">
                <a16:creationId xmlns:a16="http://schemas.microsoft.com/office/drawing/2014/main" id="{ED4BC05C-7151-4580-BD3F-60DE90CABC17}"/>
              </a:ext>
            </a:extLst>
          </p:cNvPr>
          <p:cNvSpPr>
            <a:spLocks noGrp="1"/>
          </p:cNvSpPr>
          <p:nvPr>
            <p:ph type="subTitle" idx="1"/>
          </p:nvPr>
        </p:nvSpPr>
        <p:spPr>
          <a:xfrm>
            <a:off x="-148550" y="443317"/>
            <a:ext cx="7366028" cy="494125"/>
          </a:xfrm>
        </p:spPr>
        <p:txBody>
          <a:bodyPr/>
          <a:lstStyle/>
          <a:p>
            <a:r>
              <a:rPr lang="en-GB" sz="2800" dirty="0">
                <a:solidFill>
                  <a:schemeClr val="bg1"/>
                </a:solidFill>
              </a:rPr>
              <a:t>How do we remember to do our job?</a:t>
            </a:r>
            <a:endParaRPr lang="en-US" sz="2800" dirty="0">
              <a:solidFill>
                <a:schemeClr val="bg1"/>
              </a:solidFill>
            </a:endParaRPr>
          </a:p>
        </p:txBody>
      </p:sp>
      <p:sp>
        <p:nvSpPr>
          <p:cNvPr id="14" name="TextBox 13">
            <a:extLst>
              <a:ext uri="{FF2B5EF4-FFF2-40B4-BE49-F238E27FC236}">
                <a16:creationId xmlns:a16="http://schemas.microsoft.com/office/drawing/2014/main" id="{5EABD235-D0B5-4241-BCD8-9235D57ABC38}"/>
              </a:ext>
            </a:extLst>
          </p:cNvPr>
          <p:cNvSpPr txBox="1"/>
          <p:nvPr/>
        </p:nvSpPr>
        <p:spPr>
          <a:xfrm>
            <a:off x="-71984" y="1668230"/>
            <a:ext cx="4767227" cy="278537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GB" sz="2000" dirty="0"/>
              <a:t>Based on the conversation between neurons.</a:t>
            </a:r>
          </a:p>
          <a:p>
            <a:pPr marL="285750" indent="-285750">
              <a:spcAft>
                <a:spcPts val="600"/>
              </a:spcAft>
              <a:buFont typeface="Arial" panose="020B0604020202020204" pitchFamily="34" charset="0"/>
              <a:buChar char="•"/>
            </a:pPr>
            <a:r>
              <a:rPr lang="en-GB" sz="2000" dirty="0"/>
              <a:t>Neurons send signals to other neurons by giving them a little shock.</a:t>
            </a:r>
          </a:p>
          <a:p>
            <a:pPr marL="285750" indent="-285750">
              <a:spcAft>
                <a:spcPts val="600"/>
              </a:spcAft>
              <a:buFont typeface="Arial" panose="020B0604020202020204" pitchFamily="34" charset="0"/>
              <a:buChar char="•"/>
            </a:pPr>
            <a:r>
              <a:rPr lang="en-GB" sz="2000" dirty="0"/>
              <a:t>The more neurons shock each other – talk to each other. </a:t>
            </a:r>
          </a:p>
          <a:p>
            <a:pPr marL="285750" indent="-285750">
              <a:buFont typeface="Arial" panose="020B0604020202020204" pitchFamily="34" charset="0"/>
              <a:buChar char="•"/>
            </a:pPr>
            <a:r>
              <a:rPr lang="en-GB" sz="2000" dirty="0"/>
              <a:t>The bigger the shock and the greater the connection.</a:t>
            </a:r>
            <a:endParaRPr lang="en-US" sz="2000" dirty="0"/>
          </a:p>
        </p:txBody>
      </p:sp>
      <p:pic>
        <p:nvPicPr>
          <p:cNvPr id="15" name="Picture 14">
            <a:extLst>
              <a:ext uri="{FF2B5EF4-FFF2-40B4-BE49-F238E27FC236}">
                <a16:creationId xmlns:a16="http://schemas.microsoft.com/office/drawing/2014/main" id="{8EE3EDDA-6243-455E-AFB2-242F0888BD1B}"/>
              </a:ext>
            </a:extLst>
          </p:cNvPr>
          <p:cNvPicPr>
            <a:picLocks noChangeAspect="1"/>
          </p:cNvPicPr>
          <p:nvPr/>
        </p:nvPicPr>
        <p:blipFill>
          <a:blip r:embed="rId3"/>
          <a:stretch>
            <a:fillRect/>
          </a:stretch>
        </p:blipFill>
        <p:spPr>
          <a:xfrm>
            <a:off x="4695243" y="1506476"/>
            <a:ext cx="4448757" cy="2947132"/>
          </a:xfrm>
          <a:prstGeom prst="rect">
            <a:avLst/>
          </a:prstGeom>
        </p:spPr>
      </p:pic>
    </p:spTree>
    <p:extLst>
      <p:ext uri="{BB962C8B-B14F-4D97-AF65-F5344CB8AC3E}">
        <p14:creationId xmlns:p14="http://schemas.microsoft.com/office/powerpoint/2010/main" val="1441570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565392" y="910225"/>
            <a:ext cx="8152818" cy="3815338"/>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565393" y="1613089"/>
            <a:ext cx="8152817" cy="2448661"/>
          </a:xfrm>
          <a:prstGeom prst="rect">
            <a:avLst/>
          </a:prstGeom>
        </p:spPr>
        <p:txBody>
          <a:bodyPr spcFirstLastPara="1" wrap="square" lIns="91425" tIns="91425" rIns="91425" bIns="91425" anchor="t" anchorCtr="0">
            <a:noAutofit/>
          </a:bodyPr>
          <a:lstStyle/>
          <a:p>
            <a:pPr lvl="0">
              <a:buClr>
                <a:schemeClr val="dk1"/>
              </a:buClr>
              <a:buSzPts val="1100"/>
            </a:pPr>
            <a:r>
              <a:rPr lang="vi-VN" sz="2400" b="0" i="1" dirty="0"/>
              <a:t>“</a:t>
            </a:r>
            <a:r>
              <a:rPr lang="en-GB" b="0" i="1" dirty="0"/>
              <a:t>The neuron-aliens are like friends who become better friends because they talk a lot…You can think of the “wiring together” as creating a set of brain-links. Learning something new means creating new or stronger links in your brain</a:t>
            </a:r>
            <a:r>
              <a:rPr lang="vi-VN" sz="2400" b="0" i="1" dirty="0"/>
              <a:t>.” </a:t>
            </a:r>
            <a:endParaRPr sz="2400" dirty="0"/>
          </a:p>
        </p:txBody>
      </p:sp>
      <p:sp>
        <p:nvSpPr>
          <p:cNvPr id="812" name="Google Shape;812;p71"/>
          <p:cNvSpPr txBox="1">
            <a:spLocks noGrp="1"/>
          </p:cNvSpPr>
          <p:nvPr>
            <p:ph type="subTitle" idx="1"/>
          </p:nvPr>
        </p:nvSpPr>
        <p:spPr>
          <a:xfrm>
            <a:off x="5405483" y="4709094"/>
            <a:ext cx="4042800" cy="498600"/>
          </a:xfrm>
          <a:prstGeom prst="rect">
            <a:avLst/>
          </a:prstGeom>
        </p:spPr>
        <p:txBody>
          <a:bodyPr spcFirstLastPara="1" wrap="square" lIns="91425" tIns="91425" rIns="91425" bIns="91425" anchor="t" anchorCtr="0">
            <a:noAutofit/>
          </a:bodyPr>
          <a:lstStyle/>
          <a:p>
            <a:pPr marL="0" lvl="0" indent="0"/>
            <a:r>
              <a:rPr lang="en" b="0" dirty="0"/>
              <a:t>—</a:t>
            </a:r>
            <a:r>
              <a:rPr lang="en-US" b="0" i="1" dirty="0"/>
              <a:t>Barbara Oakley</a:t>
            </a:r>
            <a:endParaRPr b="0" dirty="0"/>
          </a:p>
          <a:p>
            <a:pPr marL="0" lvl="0" indent="0" algn="ctr" rtl="0">
              <a:spcBef>
                <a:spcPts val="0"/>
              </a:spcBef>
              <a:spcAft>
                <a:spcPts val="0"/>
              </a:spcAft>
              <a:buNone/>
            </a:pPr>
            <a:endParaRPr b="0" dirty="0"/>
          </a:p>
          <a:p>
            <a:pPr marL="0" lvl="0" indent="0" algn="ctr" rtl="0">
              <a:spcBef>
                <a:spcPts val="0"/>
              </a:spcBef>
              <a:spcAft>
                <a:spcPts val="0"/>
              </a:spcAft>
              <a:buNone/>
            </a:pPr>
            <a:endParaRPr b="0"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3"/>
                </a:solidFill>
                <a:latin typeface="Montserrat"/>
                <a:ea typeface="Montserrat"/>
                <a:cs typeface="Montserrat"/>
                <a:sym typeface="Montserrat"/>
              </a:rPr>
              <a:t>“</a:t>
            </a:r>
            <a:endParaRPr sz="7200" b="1">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301095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11" name="Subtitle 10">
            <a:extLst>
              <a:ext uri="{FF2B5EF4-FFF2-40B4-BE49-F238E27FC236}">
                <a16:creationId xmlns:a16="http://schemas.microsoft.com/office/drawing/2014/main" id="{ED4BC05C-7151-4580-BD3F-60DE90CABC17}"/>
              </a:ext>
            </a:extLst>
          </p:cNvPr>
          <p:cNvSpPr>
            <a:spLocks noGrp="1"/>
          </p:cNvSpPr>
          <p:nvPr>
            <p:ph type="subTitle" idx="1"/>
          </p:nvPr>
        </p:nvSpPr>
        <p:spPr>
          <a:xfrm>
            <a:off x="1493520" y="420680"/>
            <a:ext cx="5707380" cy="494125"/>
          </a:xfrm>
        </p:spPr>
        <p:txBody>
          <a:bodyPr/>
          <a:lstStyle/>
          <a:p>
            <a:r>
              <a:rPr lang="en-GB" sz="2800" dirty="0">
                <a:solidFill>
                  <a:schemeClr val="bg1"/>
                </a:solidFill>
              </a:rPr>
              <a:t>Perform complex tasks ?</a:t>
            </a:r>
            <a:endParaRPr lang="en-US" sz="2800" dirty="0">
              <a:solidFill>
                <a:schemeClr val="bg1"/>
              </a:solidFill>
            </a:endParaRPr>
          </a:p>
        </p:txBody>
      </p:sp>
      <p:sp>
        <p:nvSpPr>
          <p:cNvPr id="14" name="TextBox 13">
            <a:extLst>
              <a:ext uri="{FF2B5EF4-FFF2-40B4-BE49-F238E27FC236}">
                <a16:creationId xmlns:a16="http://schemas.microsoft.com/office/drawing/2014/main" id="{5EABD235-D0B5-4241-BCD8-9235D57ABC38}"/>
              </a:ext>
            </a:extLst>
          </p:cNvPr>
          <p:cNvSpPr txBox="1"/>
          <p:nvPr/>
        </p:nvSpPr>
        <p:spPr>
          <a:xfrm>
            <a:off x="212615" y="2076013"/>
            <a:ext cx="3787885" cy="1938992"/>
          </a:xfrm>
          <a:prstGeom prst="rect">
            <a:avLst/>
          </a:prstGeom>
          <a:noFill/>
        </p:spPr>
        <p:txBody>
          <a:bodyPr wrap="square" rtlCol="0">
            <a:spAutoFit/>
          </a:bodyPr>
          <a:lstStyle/>
          <a:p>
            <a:r>
              <a:rPr lang="en-GB" sz="2400" dirty="0"/>
              <a:t>Understanding how to perform a complicated task means that you </a:t>
            </a:r>
            <a:r>
              <a:rPr lang="en-GB" sz="2400" b="1" dirty="0">
                <a:solidFill>
                  <a:srgbClr val="00B050"/>
                </a:solidFill>
              </a:rPr>
              <a:t>created enough strong </a:t>
            </a:r>
            <a:r>
              <a:rPr lang="en-GB" sz="2400" dirty="0"/>
              <a:t>brain links in your head.</a:t>
            </a:r>
            <a:endParaRPr lang="en-US" sz="2400" dirty="0"/>
          </a:p>
        </p:txBody>
      </p:sp>
      <p:pic>
        <p:nvPicPr>
          <p:cNvPr id="5" name="Picture 4">
            <a:extLst>
              <a:ext uri="{FF2B5EF4-FFF2-40B4-BE49-F238E27FC236}">
                <a16:creationId xmlns:a16="http://schemas.microsoft.com/office/drawing/2014/main" id="{6C5BDDB5-9FD7-4BB5-B23D-D3305BE30074}"/>
              </a:ext>
            </a:extLst>
          </p:cNvPr>
          <p:cNvPicPr>
            <a:picLocks noChangeAspect="1"/>
          </p:cNvPicPr>
          <p:nvPr/>
        </p:nvPicPr>
        <p:blipFill>
          <a:blip r:embed="rId3"/>
          <a:stretch>
            <a:fillRect/>
          </a:stretch>
        </p:blipFill>
        <p:spPr>
          <a:xfrm>
            <a:off x="4174600" y="2133600"/>
            <a:ext cx="4878898" cy="1881405"/>
          </a:xfrm>
          <a:prstGeom prst="rect">
            <a:avLst/>
          </a:prstGeom>
        </p:spPr>
      </p:pic>
    </p:spTree>
    <p:extLst>
      <p:ext uri="{BB962C8B-B14F-4D97-AF65-F5344CB8AC3E}">
        <p14:creationId xmlns:p14="http://schemas.microsoft.com/office/powerpoint/2010/main" val="4148563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pic>
        <p:nvPicPr>
          <p:cNvPr id="5" name="Picture 4">
            <a:extLst>
              <a:ext uri="{FF2B5EF4-FFF2-40B4-BE49-F238E27FC236}">
                <a16:creationId xmlns:a16="http://schemas.microsoft.com/office/drawing/2014/main" id="{6C5BDDB5-9FD7-4BB5-B23D-D3305BE30074}"/>
              </a:ext>
            </a:extLst>
          </p:cNvPr>
          <p:cNvPicPr>
            <a:picLocks noChangeAspect="1"/>
          </p:cNvPicPr>
          <p:nvPr/>
        </p:nvPicPr>
        <p:blipFill>
          <a:blip r:embed="rId3"/>
          <a:stretch>
            <a:fillRect/>
          </a:stretch>
        </p:blipFill>
        <p:spPr>
          <a:xfrm>
            <a:off x="4614731" y="1815599"/>
            <a:ext cx="4371975" cy="1685925"/>
          </a:xfrm>
          <a:prstGeom prst="rect">
            <a:avLst/>
          </a:prstGeom>
        </p:spPr>
      </p:pic>
      <p:sp>
        <p:nvSpPr>
          <p:cNvPr id="6" name="TextBox 5">
            <a:extLst>
              <a:ext uri="{FF2B5EF4-FFF2-40B4-BE49-F238E27FC236}">
                <a16:creationId xmlns:a16="http://schemas.microsoft.com/office/drawing/2014/main" id="{A1A2CBD5-EEFA-4442-A158-B114FDA2CA05}"/>
              </a:ext>
            </a:extLst>
          </p:cNvPr>
          <p:cNvSpPr txBox="1"/>
          <p:nvPr/>
        </p:nvSpPr>
        <p:spPr>
          <a:xfrm>
            <a:off x="73660" y="1612122"/>
            <a:ext cx="4273550" cy="2092881"/>
          </a:xfrm>
          <a:prstGeom prst="rect">
            <a:avLst/>
          </a:prstGeom>
          <a:noFill/>
        </p:spPr>
        <p:txBody>
          <a:bodyPr wrap="square" rtlCol="0">
            <a:spAutoFit/>
          </a:bodyPr>
          <a:lstStyle/>
          <a:p>
            <a:r>
              <a:rPr lang="en-GB" sz="2000" dirty="0"/>
              <a:t>By practicing:</a:t>
            </a:r>
          </a:p>
          <a:p>
            <a:pPr marL="285750" indent="-171450">
              <a:spcAft>
                <a:spcPts val="1200"/>
              </a:spcAft>
              <a:buFont typeface="Arial" panose="020B0604020202020204" pitchFamily="34" charset="0"/>
              <a:buChar char="•"/>
            </a:pPr>
            <a:r>
              <a:rPr lang="en-GB" sz="2000" dirty="0"/>
              <a:t>Your neurons will build connections with other neurons.</a:t>
            </a:r>
          </a:p>
          <a:p>
            <a:r>
              <a:rPr lang="en-GB" sz="2000" dirty="0"/>
              <a:t>Practice more:</a:t>
            </a:r>
          </a:p>
          <a:p>
            <a:pPr marL="285750" indent="-171450">
              <a:buFont typeface="Arial" panose="020B0604020202020204" pitchFamily="34" charset="0"/>
              <a:buChar char="•"/>
            </a:pPr>
            <a:r>
              <a:rPr lang="en-GB" sz="2000" dirty="0"/>
              <a:t>These connections are becoming stronger and stronger</a:t>
            </a:r>
            <a:endParaRPr lang="en-US" sz="2000" dirty="0"/>
          </a:p>
        </p:txBody>
      </p:sp>
      <p:sp>
        <p:nvSpPr>
          <p:cNvPr id="7" name="TextBox 6">
            <a:extLst>
              <a:ext uri="{FF2B5EF4-FFF2-40B4-BE49-F238E27FC236}">
                <a16:creationId xmlns:a16="http://schemas.microsoft.com/office/drawing/2014/main" id="{A922F18D-AA69-4FDC-BC96-68F8E23CB51A}"/>
              </a:ext>
            </a:extLst>
          </p:cNvPr>
          <p:cNvSpPr txBox="1"/>
          <p:nvPr/>
        </p:nvSpPr>
        <p:spPr>
          <a:xfrm>
            <a:off x="0" y="3995295"/>
            <a:ext cx="9229463" cy="707886"/>
          </a:xfrm>
          <a:prstGeom prst="rect">
            <a:avLst/>
          </a:prstGeom>
          <a:noFill/>
        </p:spPr>
        <p:txBody>
          <a:bodyPr wrap="square" rtlCol="0">
            <a:spAutoFit/>
          </a:bodyPr>
          <a:lstStyle/>
          <a:p>
            <a:r>
              <a:rPr lang="en-GB" sz="2000" dirty="0"/>
              <a:t>=&gt;Creating knowledge that looks like a </a:t>
            </a:r>
            <a:r>
              <a:rPr lang="en-GB" sz="2000" b="1" dirty="0"/>
              <a:t>steel chain</a:t>
            </a:r>
            <a:r>
              <a:rPr lang="en-GB" sz="2000" dirty="0"/>
              <a:t>. Or even, like a </a:t>
            </a:r>
            <a:r>
              <a:rPr lang="en-GB" sz="2000" b="1" dirty="0"/>
              <a:t>well-paved road</a:t>
            </a:r>
            <a:r>
              <a:rPr lang="en-GB" sz="2000" dirty="0"/>
              <a:t>.</a:t>
            </a:r>
            <a:endParaRPr lang="en-US" sz="2000" dirty="0"/>
          </a:p>
        </p:txBody>
      </p:sp>
      <p:sp>
        <p:nvSpPr>
          <p:cNvPr id="9" name="Subtitle 10">
            <a:extLst>
              <a:ext uri="{FF2B5EF4-FFF2-40B4-BE49-F238E27FC236}">
                <a16:creationId xmlns:a16="http://schemas.microsoft.com/office/drawing/2014/main" id="{7F552D2F-1064-4281-B740-FA2015AFB17A}"/>
              </a:ext>
            </a:extLst>
          </p:cNvPr>
          <p:cNvSpPr txBox="1">
            <a:spLocks/>
          </p:cNvSpPr>
          <p:nvPr/>
        </p:nvSpPr>
        <p:spPr>
          <a:xfrm>
            <a:off x="1493520" y="420680"/>
            <a:ext cx="5707380" cy="4941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1"/>
              </a:buClr>
              <a:buSzPts val="1400"/>
              <a:buFont typeface="Montserrat"/>
              <a:buNone/>
              <a:defRPr sz="1600" b="1" i="0" u="none" strike="noStrike" cap="none">
                <a:solidFill>
                  <a:schemeClr val="accent3"/>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9pPr>
          </a:lstStyle>
          <a:p>
            <a:r>
              <a:rPr lang="en-GB" sz="2800">
                <a:solidFill>
                  <a:schemeClr val="bg1"/>
                </a:solidFill>
              </a:rPr>
              <a:t>Perform complex tasks ?</a:t>
            </a:r>
            <a:endParaRPr lang="en-US" sz="2800" dirty="0">
              <a:solidFill>
                <a:schemeClr val="bg1"/>
              </a:solidFill>
            </a:endParaRPr>
          </a:p>
        </p:txBody>
      </p:sp>
    </p:spTree>
    <p:extLst>
      <p:ext uri="{BB962C8B-B14F-4D97-AF65-F5344CB8AC3E}">
        <p14:creationId xmlns:p14="http://schemas.microsoft.com/office/powerpoint/2010/main" val="39538961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pic>
        <p:nvPicPr>
          <p:cNvPr id="1261" name="Google Shape;1261;p90"/>
          <p:cNvPicPr preferRelativeResize="0">
            <a:picLocks noGrp="1"/>
          </p:cNvPicPr>
          <p:nvPr>
            <p:ph type="pic" idx="2"/>
          </p:nvPr>
        </p:nvPicPr>
        <p:blipFill rotWithShape="1">
          <a:blip r:embed="rId3">
            <a:alphaModFix/>
          </a:blip>
          <a:srcRect t="13757" b="35232"/>
          <a:stretch/>
        </p:blipFill>
        <p:spPr>
          <a:xfrm>
            <a:off x="708000" y="546380"/>
            <a:ext cx="7717500" cy="2485552"/>
          </a:xfrm>
          <a:prstGeom prst="rect">
            <a:avLst/>
          </a:prstGeom>
        </p:spPr>
      </p:pic>
      <p:sp>
        <p:nvSpPr>
          <p:cNvPr id="1262" name="Google Shape;1262;p90"/>
          <p:cNvSpPr/>
          <p:nvPr/>
        </p:nvSpPr>
        <p:spPr>
          <a:xfrm rot="10800000" flipH="1">
            <a:off x="708000" y="3034477"/>
            <a:ext cx="7717500" cy="1569622"/>
          </a:xfrm>
          <a:prstGeom prst="round1Rect">
            <a:avLst>
              <a:gd name="adj" fmla="val 2891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0"/>
          <p:cNvSpPr txBox="1">
            <a:spLocks noGrp="1"/>
          </p:cNvSpPr>
          <p:nvPr>
            <p:ph type="title"/>
          </p:nvPr>
        </p:nvSpPr>
        <p:spPr>
          <a:xfrm>
            <a:off x="643202" y="3408140"/>
            <a:ext cx="2515168" cy="515314"/>
          </a:xfrm>
          <a:prstGeom prst="rect">
            <a:avLst/>
          </a:prstGeom>
        </p:spPr>
        <p:txBody>
          <a:bodyPr spcFirstLastPara="1" wrap="square" lIns="91425" tIns="91425" rIns="91425" bIns="91425" anchor="t" anchorCtr="0">
            <a:noAutofit/>
          </a:bodyPr>
          <a:lstStyle/>
          <a:p>
            <a:pPr lvl="0"/>
            <a:r>
              <a:rPr lang="en-US" sz="2700" dirty="0"/>
              <a:t>For instance</a:t>
            </a:r>
            <a:endParaRPr sz="2700" dirty="0"/>
          </a:p>
        </p:txBody>
      </p:sp>
      <p:sp>
        <p:nvSpPr>
          <p:cNvPr id="1264" name="Google Shape;1264;p90"/>
          <p:cNvSpPr txBox="1">
            <a:spLocks noGrp="1"/>
          </p:cNvSpPr>
          <p:nvPr>
            <p:ph type="subTitle" idx="1"/>
          </p:nvPr>
        </p:nvSpPr>
        <p:spPr>
          <a:xfrm>
            <a:off x="2970961" y="3069377"/>
            <a:ext cx="5530269" cy="1352505"/>
          </a:xfrm>
          <a:prstGeom prst="rect">
            <a:avLst/>
          </a:prstGeom>
        </p:spPr>
        <p:txBody>
          <a:bodyPr spcFirstLastPara="1" wrap="square" lIns="91425" tIns="91425" rIns="91425" bIns="91425" anchor="t" anchorCtr="0">
            <a:noAutofit/>
          </a:bodyPr>
          <a:lstStyle/>
          <a:p>
            <a:pPr marL="0" lvl="0" indent="0">
              <a:spcAft>
                <a:spcPts val="600"/>
              </a:spcAft>
            </a:pPr>
            <a:r>
              <a:rPr lang="en-GB" sz="1600" dirty="0"/>
              <a:t>If you learn to speak English. You’ll create dozens of neurons. The connection between them can look like a highway. </a:t>
            </a:r>
          </a:p>
          <a:p>
            <a:pPr marL="0" lvl="0" indent="0"/>
            <a:r>
              <a:rPr lang="en-GB" sz="1600" dirty="0"/>
              <a:t>When someone speaks English, the pathways are activated, allowing you to reply smoothly in English.</a:t>
            </a:r>
            <a:endParaRPr sz="1600" dirty="0"/>
          </a:p>
        </p:txBody>
      </p:sp>
      <p:sp>
        <p:nvSpPr>
          <p:cNvPr id="1265" name="Google Shape;1265;p90"/>
          <p:cNvSpPr/>
          <p:nvPr/>
        </p:nvSpPr>
        <p:spPr>
          <a:xfrm rot="10800000">
            <a:off x="698475" y="529875"/>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90"/>
          <p:cNvSpPr/>
          <p:nvPr/>
        </p:nvSpPr>
        <p:spPr>
          <a:xfrm rot="10800000">
            <a:off x="7261616"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471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3037225" y="328612"/>
            <a:ext cx="3531215" cy="6544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000" dirty="0"/>
              <a:t>weakness</a:t>
            </a:r>
            <a:endParaRPr sz="4000" dirty="0"/>
          </a:p>
        </p:txBody>
      </p:sp>
      <p:sp>
        <p:nvSpPr>
          <p:cNvPr id="14" name="TextBox 13">
            <a:extLst>
              <a:ext uri="{FF2B5EF4-FFF2-40B4-BE49-F238E27FC236}">
                <a16:creationId xmlns:a16="http://schemas.microsoft.com/office/drawing/2014/main" id="{5EABD235-D0B5-4241-BCD8-9235D57ABC38}"/>
              </a:ext>
            </a:extLst>
          </p:cNvPr>
          <p:cNvSpPr txBox="1"/>
          <p:nvPr/>
        </p:nvSpPr>
        <p:spPr>
          <a:xfrm>
            <a:off x="73725" y="2430668"/>
            <a:ext cx="5035460" cy="1519825"/>
          </a:xfrm>
          <a:prstGeom prst="rect">
            <a:avLst/>
          </a:prstGeom>
          <a:noFill/>
        </p:spPr>
        <p:txBody>
          <a:bodyPr wrap="square" rtlCol="0">
            <a:spAutoFit/>
          </a:bodyPr>
          <a:lstStyle/>
          <a:p>
            <a:pPr>
              <a:lnSpc>
                <a:spcPct val="150000"/>
              </a:lnSpc>
            </a:pPr>
            <a:r>
              <a:rPr lang="en-GB" sz="1800" dirty="0">
                <a:latin typeface="Montserrat" panose="020B0604020202020204" charset="0"/>
              </a:rPr>
              <a:t>If you stop practicing a particular activity</a:t>
            </a:r>
          </a:p>
          <a:p>
            <a:pPr marL="285750" indent="-285750">
              <a:lnSpc>
                <a:spcPct val="150000"/>
              </a:lnSpc>
              <a:buFont typeface="Arial" panose="020B0604020202020204" pitchFamily="34" charset="0"/>
              <a:buChar char="•"/>
            </a:pPr>
            <a:r>
              <a:rPr lang="en-GB" sz="1800" dirty="0">
                <a:latin typeface="Montserrat" panose="020B0604020202020204" charset="0"/>
              </a:rPr>
              <a:t>The neurons will stop talking.</a:t>
            </a:r>
          </a:p>
          <a:p>
            <a:pPr marL="285750" indent="-285750">
              <a:buFont typeface="Arial" panose="020B0604020202020204" pitchFamily="34" charset="0"/>
              <a:buChar char="•"/>
            </a:pPr>
            <a:r>
              <a:rPr lang="en-GB" sz="1800" dirty="0">
                <a:latin typeface="Montserrat" panose="020B0604020202020204" charset="0"/>
              </a:rPr>
              <a:t>what you’ve previously learned will begin to crumble.</a:t>
            </a:r>
            <a:endParaRPr lang="en-US" sz="1800" dirty="0">
              <a:latin typeface="Montserrat" panose="020B0604020202020204" charset="0"/>
            </a:endParaRPr>
          </a:p>
        </p:txBody>
      </p:sp>
      <p:sp>
        <p:nvSpPr>
          <p:cNvPr id="6" name="TextBox 5">
            <a:extLst>
              <a:ext uri="{FF2B5EF4-FFF2-40B4-BE49-F238E27FC236}">
                <a16:creationId xmlns:a16="http://schemas.microsoft.com/office/drawing/2014/main" id="{A1A2CBD5-EEFA-4442-A158-B114FDA2CA05}"/>
              </a:ext>
            </a:extLst>
          </p:cNvPr>
          <p:cNvSpPr txBox="1"/>
          <p:nvPr/>
        </p:nvSpPr>
        <p:spPr>
          <a:xfrm>
            <a:off x="73725" y="1847461"/>
            <a:ext cx="4572000" cy="523220"/>
          </a:xfrm>
          <a:prstGeom prst="rect">
            <a:avLst/>
          </a:prstGeom>
          <a:noFill/>
        </p:spPr>
        <p:txBody>
          <a:bodyPr wrap="square" rtlCol="0">
            <a:spAutoFit/>
          </a:bodyPr>
          <a:lstStyle/>
          <a:p>
            <a:r>
              <a:rPr lang="en-US" sz="2800" b="1" dirty="0">
                <a:solidFill>
                  <a:schemeClr val="accent1"/>
                </a:solidFill>
                <a:latin typeface="Montserrat"/>
                <a:sym typeface="Montserrat"/>
              </a:rPr>
              <a:t>why we forget ?</a:t>
            </a:r>
          </a:p>
        </p:txBody>
      </p:sp>
      <p:pic>
        <p:nvPicPr>
          <p:cNvPr id="8" name="Picture 7">
            <a:extLst>
              <a:ext uri="{FF2B5EF4-FFF2-40B4-BE49-F238E27FC236}">
                <a16:creationId xmlns:a16="http://schemas.microsoft.com/office/drawing/2014/main" id="{FE3879B4-3C8D-4254-926E-A1709029E442}"/>
              </a:ext>
            </a:extLst>
          </p:cNvPr>
          <p:cNvPicPr>
            <a:picLocks noChangeAspect="1"/>
          </p:cNvPicPr>
          <p:nvPr/>
        </p:nvPicPr>
        <p:blipFill>
          <a:blip r:embed="rId3"/>
          <a:stretch>
            <a:fillRect/>
          </a:stretch>
        </p:blipFill>
        <p:spPr>
          <a:xfrm>
            <a:off x="5109185" y="1609428"/>
            <a:ext cx="3961090" cy="3205460"/>
          </a:xfrm>
          <a:prstGeom prst="rect">
            <a:avLst/>
          </a:prstGeom>
        </p:spPr>
      </p:pic>
    </p:spTree>
    <p:extLst>
      <p:ext uri="{BB962C8B-B14F-4D97-AF65-F5344CB8AC3E}">
        <p14:creationId xmlns:p14="http://schemas.microsoft.com/office/powerpoint/2010/main" val="1482185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5" name="Google Shape;1255;p89"/>
          <p:cNvSpPr/>
          <p:nvPr/>
        </p:nvSpPr>
        <p:spPr>
          <a:xfrm rot="10800000" flipH="1">
            <a:off x="-1806184"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9"/>
          <p:cNvSpPr/>
          <p:nvPr/>
        </p:nvSpPr>
        <p:spPr>
          <a:xfrm>
            <a:off x="3676175" y="411105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Placeholder 10">
            <a:extLst>
              <a:ext uri="{FF2B5EF4-FFF2-40B4-BE49-F238E27FC236}">
                <a16:creationId xmlns:a16="http://schemas.microsoft.com/office/drawing/2014/main" id="{5E364EDB-56CE-4FDC-BB83-63D8EE8674A2}"/>
              </a:ext>
            </a:extLst>
          </p:cNvPr>
          <p:cNvPicPr>
            <a:picLocks noChangeAspect="1"/>
          </p:cNvPicPr>
          <p:nvPr/>
        </p:nvPicPr>
        <p:blipFill>
          <a:blip r:embed="rId3"/>
          <a:srcRect l="18660" r="18660"/>
          <a:stretch>
            <a:fillRect/>
          </a:stretch>
        </p:blipFill>
        <p:spPr>
          <a:xfrm>
            <a:off x="5007000" y="400050"/>
            <a:ext cx="3429000" cy="4343400"/>
          </a:xfrm>
          <a:prstGeom prst="rect">
            <a:avLst/>
          </a:prstGeom>
          <a:noFill/>
          <a:ln>
            <a:noFill/>
          </a:ln>
        </p:spPr>
      </p:pic>
      <p:sp>
        <p:nvSpPr>
          <p:cNvPr id="10" name="TextBox 9">
            <a:extLst>
              <a:ext uri="{FF2B5EF4-FFF2-40B4-BE49-F238E27FC236}">
                <a16:creationId xmlns:a16="http://schemas.microsoft.com/office/drawing/2014/main" id="{0D9F4891-C6C0-4577-BE5C-121F09732E08}"/>
              </a:ext>
            </a:extLst>
          </p:cNvPr>
          <p:cNvSpPr txBox="1"/>
          <p:nvPr/>
        </p:nvSpPr>
        <p:spPr>
          <a:xfrm>
            <a:off x="997561" y="2899471"/>
            <a:ext cx="4299000" cy="1015663"/>
          </a:xfrm>
          <a:prstGeom prst="rect">
            <a:avLst/>
          </a:prstGeom>
          <a:noFill/>
        </p:spPr>
        <p:txBody>
          <a:bodyPr wrap="square" rtlCol="0">
            <a:spAutoFit/>
          </a:bodyPr>
          <a:lstStyle/>
          <a:p>
            <a:r>
              <a:rPr lang="en-GB" sz="2000" dirty="0">
                <a:solidFill>
                  <a:schemeClr val="accent1"/>
                </a:solidFill>
                <a:latin typeface="Montserrat"/>
                <a:sym typeface="Montserrat"/>
              </a:rPr>
              <a:t>But we must practice long enough to build strong connections</a:t>
            </a:r>
            <a:endParaRPr lang="en-US" sz="2000" dirty="0">
              <a:solidFill>
                <a:schemeClr val="accent1"/>
              </a:solidFill>
              <a:latin typeface="Montserrat"/>
              <a:sym typeface="Montserrat"/>
            </a:endParaRPr>
          </a:p>
        </p:txBody>
      </p:sp>
      <p:sp>
        <p:nvSpPr>
          <p:cNvPr id="11" name="Subtitle 2">
            <a:extLst>
              <a:ext uri="{FF2B5EF4-FFF2-40B4-BE49-F238E27FC236}">
                <a16:creationId xmlns:a16="http://schemas.microsoft.com/office/drawing/2014/main" id="{D6ABF769-2E2D-4DCE-A0EF-3AA96174BA91}"/>
              </a:ext>
            </a:extLst>
          </p:cNvPr>
          <p:cNvSpPr txBox="1">
            <a:spLocks/>
          </p:cNvSpPr>
          <p:nvPr/>
        </p:nvSpPr>
        <p:spPr>
          <a:xfrm>
            <a:off x="827205" y="1031333"/>
            <a:ext cx="4400115" cy="18015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171450" indent="0"/>
            <a:r>
              <a:rPr lang="en-GB" sz="2400" b="1" dirty="0"/>
              <a:t>The good thing is that we can always build connections or rebuild them</a:t>
            </a:r>
            <a:endParaRPr lang="en-US" sz="2400" b="1" dirty="0"/>
          </a:p>
        </p:txBody>
      </p:sp>
    </p:spTree>
    <p:extLst>
      <p:ext uri="{BB962C8B-B14F-4D97-AF65-F5344CB8AC3E}">
        <p14:creationId xmlns:p14="http://schemas.microsoft.com/office/powerpoint/2010/main" val="36944335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938805" y="955649"/>
            <a:ext cx="7835245" cy="3679202"/>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1058154" y="1636664"/>
            <a:ext cx="7534413" cy="2466954"/>
          </a:xfrm>
          <a:prstGeom prst="rect">
            <a:avLst/>
          </a:prstGeom>
        </p:spPr>
        <p:txBody>
          <a:bodyPr spcFirstLastPara="1" wrap="square" lIns="91425" tIns="91425" rIns="91425" bIns="91425" anchor="t" anchorCtr="0">
            <a:noAutofit/>
          </a:bodyPr>
          <a:lstStyle/>
          <a:p>
            <a:pPr lvl="0" algn="just">
              <a:buClr>
                <a:schemeClr val="dk1"/>
              </a:buClr>
              <a:buSzPts val="1100"/>
            </a:pPr>
            <a:r>
              <a:rPr lang="en-GB" sz="2000" b="0" i="1" dirty="0"/>
              <a:t>“</a:t>
            </a:r>
            <a:r>
              <a:rPr lang="en-GB" sz="2400" b="0" i="1" dirty="0"/>
              <a:t>The fact that trails in your brain can change and grow is called neuroplasticity. (It’s pronounced “new-row-</a:t>
            </a:r>
            <a:r>
              <a:rPr lang="en-GB" sz="2400" b="0" i="1" dirty="0" err="1"/>
              <a:t>plas</a:t>
            </a:r>
            <a:r>
              <a:rPr lang="en-GB" sz="2400" b="0" i="1" dirty="0"/>
              <a:t>-TI-</a:t>
            </a:r>
            <a:r>
              <a:rPr lang="en-GB" sz="2400" b="0" i="1" dirty="0" err="1"/>
              <a:t>sity</a:t>
            </a:r>
            <a:r>
              <a:rPr lang="en-GB" sz="2400" b="0" i="1" dirty="0"/>
              <a:t>.”) This fancy word just means that your neurons are like clay you can </a:t>
            </a:r>
            <a:r>
              <a:rPr lang="en-GB" sz="2400" b="0" i="1" dirty="0" err="1"/>
              <a:t>mold</a:t>
            </a:r>
            <a:r>
              <a:rPr lang="en-GB" sz="2400" b="0" i="1" dirty="0"/>
              <a:t>. That is, your neurons can change. This is why you can change!”.</a:t>
            </a:r>
            <a:endParaRPr sz="2400" dirty="0"/>
          </a:p>
        </p:txBody>
      </p:sp>
      <p:sp>
        <p:nvSpPr>
          <p:cNvPr id="812" name="Google Shape;812;p71"/>
          <p:cNvSpPr txBox="1">
            <a:spLocks noGrp="1"/>
          </p:cNvSpPr>
          <p:nvPr>
            <p:ph type="subTitle" idx="1"/>
          </p:nvPr>
        </p:nvSpPr>
        <p:spPr>
          <a:xfrm>
            <a:off x="4731250" y="3992103"/>
            <a:ext cx="4042800" cy="498600"/>
          </a:xfrm>
          <a:prstGeom prst="rect">
            <a:avLst/>
          </a:prstGeom>
        </p:spPr>
        <p:txBody>
          <a:bodyPr spcFirstLastPara="1" wrap="square" lIns="91425" tIns="91425" rIns="91425" bIns="91425" anchor="t" anchorCtr="0">
            <a:noAutofit/>
          </a:bodyPr>
          <a:lstStyle/>
          <a:p>
            <a:pPr marL="0" lvl="0" indent="0"/>
            <a:r>
              <a:rPr lang="en" dirty="0"/>
              <a:t>—</a:t>
            </a:r>
            <a:r>
              <a:rPr lang="en-GB" b="0" i="1" dirty="0"/>
              <a:t>Barbara Oakley</a:t>
            </a:r>
            <a:endParaRPr dirty="0"/>
          </a:p>
          <a:p>
            <a:pPr marL="0" lvl="0" indent="0" algn="ctr" rtl="0">
              <a:spcBef>
                <a:spcPts val="0"/>
              </a:spcBef>
              <a:spcAft>
                <a:spcPts val="0"/>
              </a:spcAft>
              <a:buNone/>
            </a:pPr>
            <a:endParaRPr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solidFill>
                  <a:schemeClr val="accent3"/>
                </a:solidFill>
                <a:latin typeface="Montserrat"/>
                <a:ea typeface="Montserrat"/>
                <a:cs typeface="Montserrat"/>
                <a:sym typeface="Montserrat"/>
              </a:rPr>
              <a:t>“</a:t>
            </a:r>
            <a:endParaRPr sz="7200" b="1" dirty="0">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836252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pic>
        <p:nvPicPr>
          <p:cNvPr id="780" name="Google Shape;780;p69"/>
          <p:cNvPicPr preferRelativeResize="0">
            <a:picLocks noGrp="1"/>
          </p:cNvPicPr>
          <p:nvPr>
            <p:ph type="pic" idx="2"/>
          </p:nvPr>
        </p:nvPicPr>
        <p:blipFill rotWithShape="1">
          <a:blip r:embed="rId3">
            <a:alphaModFix/>
          </a:blip>
          <a:srcRect t="3934" b="3934"/>
          <a:stretch/>
        </p:blipFill>
        <p:spPr>
          <a:xfrm>
            <a:off x="716972" y="1220700"/>
            <a:ext cx="2761500" cy="3383400"/>
          </a:xfrm>
          <a:prstGeom prst="rect">
            <a:avLst/>
          </a:prstGeom>
        </p:spPr>
      </p:pic>
      <p:sp>
        <p:nvSpPr>
          <p:cNvPr id="781" name="Google Shape;781;p69"/>
          <p:cNvSpPr/>
          <p:nvPr/>
        </p:nvSpPr>
        <p:spPr>
          <a:xfrm>
            <a:off x="2752835" y="3880930"/>
            <a:ext cx="725637" cy="725657"/>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9"/>
          <p:cNvSpPr/>
          <p:nvPr/>
        </p:nvSpPr>
        <p:spPr>
          <a:xfrm>
            <a:off x="3121452" y="2686455"/>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3" name="Google Shape;783;p69"/>
          <p:cNvSpPr/>
          <p:nvPr/>
        </p:nvSpPr>
        <p:spPr>
          <a:xfrm>
            <a:off x="5913502" y="2686455"/>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4" name="Google Shape;784;p69"/>
          <p:cNvSpPr/>
          <p:nvPr/>
        </p:nvSpPr>
        <p:spPr>
          <a:xfrm>
            <a:off x="3121452" y="1491980"/>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5" name="Google Shape;785;p69"/>
          <p:cNvSpPr/>
          <p:nvPr/>
        </p:nvSpPr>
        <p:spPr>
          <a:xfrm>
            <a:off x="5913502" y="1491980"/>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6" name="Google Shape;786;p69"/>
          <p:cNvSpPr txBox="1">
            <a:spLocks noGrp="1"/>
          </p:cNvSpPr>
          <p:nvPr>
            <p:ph type="title"/>
          </p:nvPr>
        </p:nvSpPr>
        <p:spPr>
          <a:xfrm>
            <a:off x="598702" y="436124"/>
            <a:ext cx="8340284" cy="572700"/>
          </a:xfrm>
          <a:prstGeom prst="rect">
            <a:avLst/>
          </a:prstGeom>
        </p:spPr>
        <p:txBody>
          <a:bodyPr spcFirstLastPara="1" wrap="square" lIns="91425" tIns="91425" rIns="91425" bIns="91425" anchor="t" anchorCtr="0">
            <a:noAutofit/>
          </a:bodyPr>
          <a:lstStyle/>
          <a:p>
            <a:pPr lvl="0">
              <a:buClr>
                <a:schemeClr val="dk1"/>
              </a:buClr>
              <a:buSzPts val="1100"/>
            </a:pPr>
            <a:r>
              <a:rPr lang="en-US" sz="2800" dirty="0"/>
              <a:t>Why </a:t>
            </a:r>
            <a:r>
              <a:rPr lang="en-GB" sz="2800" dirty="0"/>
              <a:t>learning how to learn and learn fast</a:t>
            </a:r>
            <a:endParaRPr sz="2800" dirty="0"/>
          </a:p>
        </p:txBody>
      </p:sp>
      <p:sp>
        <p:nvSpPr>
          <p:cNvPr id="787" name="Google Shape;787;p69"/>
          <p:cNvSpPr txBox="1">
            <a:spLocks noGrp="1"/>
          </p:cNvSpPr>
          <p:nvPr>
            <p:ph type="subTitle" idx="1"/>
          </p:nvPr>
        </p:nvSpPr>
        <p:spPr>
          <a:xfrm>
            <a:off x="3779950" y="1658347"/>
            <a:ext cx="1970584" cy="393600"/>
          </a:xfrm>
          <a:prstGeom prst="rect">
            <a:avLst/>
          </a:prstGeom>
        </p:spPr>
        <p:txBody>
          <a:bodyPr spcFirstLastPara="1" wrap="square" lIns="91425" tIns="91425" rIns="91425" bIns="91425" anchor="b" anchorCtr="0">
            <a:noAutofit/>
          </a:bodyPr>
          <a:lstStyle/>
          <a:p>
            <a:pPr marL="0" lvl="0" indent="0"/>
            <a:r>
              <a:rPr lang="en-US" dirty="0"/>
              <a:t>Adaptability</a:t>
            </a:r>
            <a:endParaRPr dirty="0"/>
          </a:p>
        </p:txBody>
      </p:sp>
      <p:sp>
        <p:nvSpPr>
          <p:cNvPr id="789" name="Google Shape;789;p69"/>
          <p:cNvSpPr txBox="1">
            <a:spLocks noGrp="1"/>
          </p:cNvSpPr>
          <p:nvPr>
            <p:ph type="subTitle" idx="4"/>
          </p:nvPr>
        </p:nvSpPr>
        <p:spPr>
          <a:xfrm>
            <a:off x="6572002" y="1624424"/>
            <a:ext cx="2133550" cy="393600"/>
          </a:xfrm>
          <a:prstGeom prst="rect">
            <a:avLst/>
          </a:prstGeom>
        </p:spPr>
        <p:txBody>
          <a:bodyPr spcFirstLastPara="1" wrap="square" lIns="91425" tIns="91425" rIns="91425" bIns="91425" anchor="b" anchorCtr="0">
            <a:noAutofit/>
          </a:bodyPr>
          <a:lstStyle/>
          <a:p>
            <a:pPr marL="0" lvl="0" indent="0"/>
            <a:r>
              <a:rPr lang="en-US" dirty="0"/>
              <a:t>Problem Solving</a:t>
            </a:r>
            <a:endParaRPr dirty="0"/>
          </a:p>
        </p:txBody>
      </p:sp>
      <p:sp>
        <p:nvSpPr>
          <p:cNvPr id="791" name="Google Shape;791;p69"/>
          <p:cNvSpPr txBox="1">
            <a:spLocks noGrp="1"/>
          </p:cNvSpPr>
          <p:nvPr>
            <p:ph type="subTitle" idx="6"/>
          </p:nvPr>
        </p:nvSpPr>
        <p:spPr>
          <a:xfrm>
            <a:off x="3809505" y="2730428"/>
            <a:ext cx="1941029" cy="643658"/>
          </a:xfrm>
          <a:prstGeom prst="rect">
            <a:avLst/>
          </a:prstGeom>
        </p:spPr>
        <p:txBody>
          <a:bodyPr spcFirstLastPara="1" wrap="square" lIns="91425" tIns="91425" rIns="91425" bIns="91425" anchor="b" anchorCtr="0">
            <a:noAutofit/>
          </a:bodyPr>
          <a:lstStyle/>
          <a:p>
            <a:pPr marL="0" lvl="0" indent="0"/>
            <a:r>
              <a:rPr lang="en-US" dirty="0"/>
              <a:t>Continuous Improvement</a:t>
            </a:r>
            <a:endParaRPr dirty="0"/>
          </a:p>
        </p:txBody>
      </p:sp>
      <p:sp>
        <p:nvSpPr>
          <p:cNvPr id="793" name="Google Shape;793;p69"/>
          <p:cNvSpPr txBox="1">
            <a:spLocks noGrp="1"/>
          </p:cNvSpPr>
          <p:nvPr>
            <p:ph type="subTitle" idx="8"/>
          </p:nvPr>
        </p:nvSpPr>
        <p:spPr>
          <a:xfrm>
            <a:off x="6504140" y="2818905"/>
            <a:ext cx="2759888" cy="393600"/>
          </a:xfrm>
          <a:prstGeom prst="rect">
            <a:avLst/>
          </a:prstGeom>
        </p:spPr>
        <p:txBody>
          <a:bodyPr spcFirstLastPara="1" wrap="square" lIns="91425" tIns="91425" rIns="91425" bIns="91425" anchor="b" anchorCtr="0">
            <a:noAutofit/>
          </a:bodyPr>
          <a:lstStyle/>
          <a:p>
            <a:pPr marL="0" lvl="0" indent="0"/>
            <a:r>
              <a:rPr lang="en-US" dirty="0"/>
              <a:t>Competitive Advantage</a:t>
            </a:r>
            <a:endParaRPr dirty="0"/>
          </a:p>
        </p:txBody>
      </p:sp>
      <p:sp>
        <p:nvSpPr>
          <p:cNvPr id="795" name="Google Shape;795;p69"/>
          <p:cNvSpPr txBox="1">
            <a:spLocks noGrp="1"/>
          </p:cNvSpPr>
          <p:nvPr>
            <p:ph type="title" idx="13"/>
          </p:nvPr>
        </p:nvSpPr>
        <p:spPr>
          <a:xfrm>
            <a:off x="3121450" y="1592624"/>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796" name="Google Shape;796;p69"/>
          <p:cNvSpPr txBox="1">
            <a:spLocks noGrp="1"/>
          </p:cNvSpPr>
          <p:nvPr>
            <p:ph type="title" idx="14"/>
          </p:nvPr>
        </p:nvSpPr>
        <p:spPr>
          <a:xfrm>
            <a:off x="5914250" y="1592624"/>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97" name="Google Shape;797;p69"/>
          <p:cNvSpPr txBox="1">
            <a:spLocks noGrp="1"/>
          </p:cNvSpPr>
          <p:nvPr>
            <p:ph type="title" idx="15"/>
          </p:nvPr>
        </p:nvSpPr>
        <p:spPr>
          <a:xfrm>
            <a:off x="3121450" y="2787105"/>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98" name="Google Shape;798;p69"/>
          <p:cNvSpPr txBox="1">
            <a:spLocks noGrp="1"/>
          </p:cNvSpPr>
          <p:nvPr>
            <p:ph type="title" idx="16"/>
          </p:nvPr>
        </p:nvSpPr>
        <p:spPr>
          <a:xfrm>
            <a:off x="5914250" y="2787105"/>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 name="Rectangle 1">
            <a:extLst>
              <a:ext uri="{FF2B5EF4-FFF2-40B4-BE49-F238E27FC236}">
                <a16:creationId xmlns:a16="http://schemas.microsoft.com/office/drawing/2014/main" id="{141999C1-E946-4B5B-90BD-516360C3B30D}"/>
              </a:ext>
            </a:extLst>
          </p:cNvPr>
          <p:cNvSpPr/>
          <p:nvPr/>
        </p:nvSpPr>
        <p:spPr>
          <a:xfrm>
            <a:off x="3779950" y="3873345"/>
            <a:ext cx="2077246" cy="584775"/>
          </a:xfrm>
          <a:prstGeom prst="rect">
            <a:avLst/>
          </a:prstGeom>
        </p:spPr>
        <p:txBody>
          <a:bodyPr wrap="square">
            <a:spAutoFit/>
          </a:bodyPr>
          <a:lstStyle/>
          <a:p>
            <a:r>
              <a:rPr lang="en-US" sz="1600" b="1" dirty="0">
                <a:solidFill>
                  <a:schemeClr val="accent3"/>
                </a:solidFill>
                <a:latin typeface="Montserrat"/>
                <a:sym typeface="Montserrat"/>
              </a:rPr>
              <a:t>Efficient Time Management</a:t>
            </a:r>
          </a:p>
        </p:txBody>
      </p:sp>
      <p:sp>
        <p:nvSpPr>
          <p:cNvPr id="30" name="Google Shape;783;p69">
            <a:extLst>
              <a:ext uri="{FF2B5EF4-FFF2-40B4-BE49-F238E27FC236}">
                <a16:creationId xmlns:a16="http://schemas.microsoft.com/office/drawing/2014/main" id="{CDC3B44C-1488-47E1-9B90-1C11188E4451}"/>
              </a:ext>
            </a:extLst>
          </p:cNvPr>
          <p:cNvSpPr/>
          <p:nvPr/>
        </p:nvSpPr>
        <p:spPr>
          <a:xfrm>
            <a:off x="3121450" y="3823044"/>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dirty="0"/>
          </a:p>
        </p:txBody>
      </p:sp>
      <p:sp>
        <p:nvSpPr>
          <p:cNvPr id="31" name="Google Shape;798;p69">
            <a:extLst>
              <a:ext uri="{FF2B5EF4-FFF2-40B4-BE49-F238E27FC236}">
                <a16:creationId xmlns:a16="http://schemas.microsoft.com/office/drawing/2014/main" id="{DE2DA06C-BAE8-4C0E-97E2-7295C576E2C6}"/>
              </a:ext>
            </a:extLst>
          </p:cNvPr>
          <p:cNvSpPr txBox="1">
            <a:spLocks/>
          </p:cNvSpPr>
          <p:nvPr/>
        </p:nvSpPr>
        <p:spPr>
          <a:xfrm>
            <a:off x="3122198" y="3923694"/>
            <a:ext cx="658500" cy="457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 dirty="0"/>
              <a:t>5.</a:t>
            </a:r>
          </a:p>
        </p:txBody>
      </p:sp>
      <p:sp>
        <p:nvSpPr>
          <p:cNvPr id="20" name="Google Shape;783;p69">
            <a:extLst>
              <a:ext uri="{FF2B5EF4-FFF2-40B4-BE49-F238E27FC236}">
                <a16:creationId xmlns:a16="http://schemas.microsoft.com/office/drawing/2014/main" id="{C8A56452-0F79-4C2A-AB3A-2CD620C814E4}"/>
              </a:ext>
            </a:extLst>
          </p:cNvPr>
          <p:cNvSpPr/>
          <p:nvPr/>
        </p:nvSpPr>
        <p:spPr>
          <a:xfrm>
            <a:off x="5909324" y="3823044"/>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21" name="Google Shape;798;p69">
            <a:extLst>
              <a:ext uri="{FF2B5EF4-FFF2-40B4-BE49-F238E27FC236}">
                <a16:creationId xmlns:a16="http://schemas.microsoft.com/office/drawing/2014/main" id="{48A92153-BBE3-474A-85F6-B681EAFCD984}"/>
              </a:ext>
            </a:extLst>
          </p:cNvPr>
          <p:cNvSpPr txBox="1">
            <a:spLocks/>
          </p:cNvSpPr>
          <p:nvPr/>
        </p:nvSpPr>
        <p:spPr>
          <a:xfrm>
            <a:off x="5910072" y="3923694"/>
            <a:ext cx="658500" cy="457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 dirty="0"/>
              <a:t>6.</a:t>
            </a:r>
          </a:p>
        </p:txBody>
      </p:sp>
      <p:sp>
        <p:nvSpPr>
          <p:cNvPr id="3" name="Rectangle 2">
            <a:extLst>
              <a:ext uri="{FF2B5EF4-FFF2-40B4-BE49-F238E27FC236}">
                <a16:creationId xmlns:a16="http://schemas.microsoft.com/office/drawing/2014/main" id="{1F39EB72-C13A-476D-B3C7-6B3E8EC231A1}"/>
              </a:ext>
            </a:extLst>
          </p:cNvPr>
          <p:cNvSpPr/>
          <p:nvPr/>
        </p:nvSpPr>
        <p:spPr>
          <a:xfrm>
            <a:off x="6567824" y="3976559"/>
            <a:ext cx="2371162" cy="338554"/>
          </a:xfrm>
          <a:prstGeom prst="rect">
            <a:avLst/>
          </a:prstGeom>
        </p:spPr>
        <p:txBody>
          <a:bodyPr wrap="none">
            <a:spAutoFit/>
          </a:bodyPr>
          <a:lstStyle/>
          <a:p>
            <a:r>
              <a:rPr lang="en-US" sz="1600" b="1" dirty="0">
                <a:solidFill>
                  <a:schemeClr val="accent3"/>
                </a:solidFill>
                <a:latin typeface="Montserrat"/>
              </a:rPr>
              <a:t>Enhanced Creativity</a:t>
            </a:r>
          </a:p>
        </p:txBody>
      </p:sp>
    </p:spTree>
    <p:extLst>
      <p:ext uri="{BB962C8B-B14F-4D97-AF65-F5344CB8AC3E}">
        <p14:creationId xmlns:p14="http://schemas.microsoft.com/office/powerpoint/2010/main" val="197410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4"/>
                                        </p:tgtEl>
                                        <p:attrNameLst>
                                          <p:attrName>style.visibility</p:attrName>
                                        </p:attrNameLst>
                                      </p:cBhvr>
                                      <p:to>
                                        <p:strVal val="visible"/>
                                      </p:to>
                                    </p:set>
                                    <p:animEffect transition="in" filter="fade">
                                      <p:cBhvr>
                                        <p:cTn id="7" dur="1000"/>
                                        <p:tgtEl>
                                          <p:spTgt spid="784"/>
                                        </p:tgtEl>
                                      </p:cBhvr>
                                    </p:animEffect>
                                  </p:childTnLst>
                                </p:cTn>
                              </p:par>
                              <p:par>
                                <p:cTn id="8" presetID="10" presetClass="entr" presetSubtype="0" fill="hold" nodeType="withEffect">
                                  <p:stCondLst>
                                    <p:cond delay="0"/>
                                  </p:stCondLst>
                                  <p:childTnLst>
                                    <p:set>
                                      <p:cBhvr>
                                        <p:cTn id="9" dur="1" fill="hold">
                                          <p:stCondLst>
                                            <p:cond delay="0"/>
                                          </p:stCondLst>
                                        </p:cTn>
                                        <p:tgtEl>
                                          <p:spTgt spid="787"/>
                                        </p:tgtEl>
                                        <p:attrNameLst>
                                          <p:attrName>style.visibility</p:attrName>
                                        </p:attrNameLst>
                                      </p:cBhvr>
                                      <p:to>
                                        <p:strVal val="visible"/>
                                      </p:to>
                                    </p:set>
                                    <p:animEffect transition="in" filter="fade">
                                      <p:cBhvr>
                                        <p:cTn id="10" dur="1000"/>
                                        <p:tgtEl>
                                          <p:spTgt spid="787"/>
                                        </p:tgtEl>
                                      </p:cBhvr>
                                    </p:animEffect>
                                  </p:childTnLst>
                                </p:cTn>
                              </p:par>
                              <p:par>
                                <p:cTn id="11" presetID="10" presetClass="entr" presetSubtype="0" fill="hold" nodeType="withEffect">
                                  <p:stCondLst>
                                    <p:cond delay="0"/>
                                  </p:stCondLst>
                                  <p:childTnLst>
                                    <p:set>
                                      <p:cBhvr>
                                        <p:cTn id="12" dur="1" fill="hold">
                                          <p:stCondLst>
                                            <p:cond delay="0"/>
                                          </p:stCondLst>
                                        </p:cTn>
                                        <p:tgtEl>
                                          <p:spTgt spid="795"/>
                                        </p:tgtEl>
                                        <p:attrNameLst>
                                          <p:attrName>style.visibility</p:attrName>
                                        </p:attrNameLst>
                                      </p:cBhvr>
                                      <p:to>
                                        <p:strVal val="visible"/>
                                      </p:to>
                                    </p:set>
                                    <p:animEffect transition="in" filter="fade">
                                      <p:cBhvr>
                                        <p:cTn id="13" dur="1000"/>
                                        <p:tgtEl>
                                          <p:spTgt spid="79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85"/>
                                        </p:tgtEl>
                                        <p:attrNameLst>
                                          <p:attrName>style.visibility</p:attrName>
                                        </p:attrNameLst>
                                      </p:cBhvr>
                                      <p:to>
                                        <p:strVal val="visible"/>
                                      </p:to>
                                    </p:set>
                                    <p:animEffect transition="in" filter="fade">
                                      <p:cBhvr>
                                        <p:cTn id="18" dur="1000"/>
                                        <p:tgtEl>
                                          <p:spTgt spid="785"/>
                                        </p:tgtEl>
                                      </p:cBhvr>
                                    </p:animEffect>
                                  </p:childTnLst>
                                </p:cTn>
                              </p:par>
                              <p:par>
                                <p:cTn id="19" presetID="10" presetClass="entr" presetSubtype="0" fill="hold" nodeType="withEffect">
                                  <p:stCondLst>
                                    <p:cond delay="0"/>
                                  </p:stCondLst>
                                  <p:childTnLst>
                                    <p:set>
                                      <p:cBhvr>
                                        <p:cTn id="20" dur="1" fill="hold">
                                          <p:stCondLst>
                                            <p:cond delay="0"/>
                                          </p:stCondLst>
                                        </p:cTn>
                                        <p:tgtEl>
                                          <p:spTgt spid="789"/>
                                        </p:tgtEl>
                                        <p:attrNameLst>
                                          <p:attrName>style.visibility</p:attrName>
                                        </p:attrNameLst>
                                      </p:cBhvr>
                                      <p:to>
                                        <p:strVal val="visible"/>
                                      </p:to>
                                    </p:set>
                                    <p:animEffect transition="in" filter="fade">
                                      <p:cBhvr>
                                        <p:cTn id="21" dur="1000"/>
                                        <p:tgtEl>
                                          <p:spTgt spid="789"/>
                                        </p:tgtEl>
                                      </p:cBhvr>
                                    </p:animEffect>
                                  </p:childTnLst>
                                </p:cTn>
                              </p:par>
                              <p:par>
                                <p:cTn id="22" presetID="10" presetClass="entr" presetSubtype="0" fill="hold" nodeType="withEffect">
                                  <p:stCondLst>
                                    <p:cond delay="0"/>
                                  </p:stCondLst>
                                  <p:childTnLst>
                                    <p:set>
                                      <p:cBhvr>
                                        <p:cTn id="23" dur="1" fill="hold">
                                          <p:stCondLst>
                                            <p:cond delay="0"/>
                                          </p:stCondLst>
                                        </p:cTn>
                                        <p:tgtEl>
                                          <p:spTgt spid="796"/>
                                        </p:tgtEl>
                                        <p:attrNameLst>
                                          <p:attrName>style.visibility</p:attrName>
                                        </p:attrNameLst>
                                      </p:cBhvr>
                                      <p:to>
                                        <p:strVal val="visible"/>
                                      </p:to>
                                    </p:set>
                                    <p:animEffect transition="in" filter="fade">
                                      <p:cBhvr>
                                        <p:cTn id="24" dur="1000"/>
                                        <p:tgtEl>
                                          <p:spTgt spid="79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82"/>
                                        </p:tgtEl>
                                        <p:attrNameLst>
                                          <p:attrName>style.visibility</p:attrName>
                                        </p:attrNameLst>
                                      </p:cBhvr>
                                      <p:to>
                                        <p:strVal val="visible"/>
                                      </p:to>
                                    </p:set>
                                    <p:animEffect transition="in" filter="fade">
                                      <p:cBhvr>
                                        <p:cTn id="29" dur="1000"/>
                                        <p:tgtEl>
                                          <p:spTgt spid="782"/>
                                        </p:tgtEl>
                                      </p:cBhvr>
                                    </p:animEffect>
                                  </p:childTnLst>
                                </p:cTn>
                              </p:par>
                              <p:par>
                                <p:cTn id="30" presetID="10" presetClass="entr" presetSubtype="0" fill="hold" nodeType="withEffect">
                                  <p:stCondLst>
                                    <p:cond delay="0"/>
                                  </p:stCondLst>
                                  <p:childTnLst>
                                    <p:set>
                                      <p:cBhvr>
                                        <p:cTn id="31" dur="1" fill="hold">
                                          <p:stCondLst>
                                            <p:cond delay="0"/>
                                          </p:stCondLst>
                                        </p:cTn>
                                        <p:tgtEl>
                                          <p:spTgt spid="791"/>
                                        </p:tgtEl>
                                        <p:attrNameLst>
                                          <p:attrName>style.visibility</p:attrName>
                                        </p:attrNameLst>
                                      </p:cBhvr>
                                      <p:to>
                                        <p:strVal val="visible"/>
                                      </p:to>
                                    </p:set>
                                    <p:animEffect transition="in" filter="fade">
                                      <p:cBhvr>
                                        <p:cTn id="32" dur="1000"/>
                                        <p:tgtEl>
                                          <p:spTgt spid="791"/>
                                        </p:tgtEl>
                                      </p:cBhvr>
                                    </p:animEffect>
                                  </p:childTnLst>
                                </p:cTn>
                              </p:par>
                              <p:par>
                                <p:cTn id="33" presetID="10" presetClass="entr" presetSubtype="0" fill="hold" nodeType="withEffect">
                                  <p:stCondLst>
                                    <p:cond delay="0"/>
                                  </p:stCondLst>
                                  <p:childTnLst>
                                    <p:set>
                                      <p:cBhvr>
                                        <p:cTn id="34" dur="1" fill="hold">
                                          <p:stCondLst>
                                            <p:cond delay="0"/>
                                          </p:stCondLst>
                                        </p:cTn>
                                        <p:tgtEl>
                                          <p:spTgt spid="797"/>
                                        </p:tgtEl>
                                        <p:attrNameLst>
                                          <p:attrName>style.visibility</p:attrName>
                                        </p:attrNameLst>
                                      </p:cBhvr>
                                      <p:to>
                                        <p:strVal val="visible"/>
                                      </p:to>
                                    </p:set>
                                    <p:animEffect transition="in" filter="fade">
                                      <p:cBhvr>
                                        <p:cTn id="35" dur="1000"/>
                                        <p:tgtEl>
                                          <p:spTgt spid="79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83"/>
                                        </p:tgtEl>
                                        <p:attrNameLst>
                                          <p:attrName>style.visibility</p:attrName>
                                        </p:attrNameLst>
                                      </p:cBhvr>
                                      <p:to>
                                        <p:strVal val="visible"/>
                                      </p:to>
                                    </p:set>
                                    <p:animEffect transition="in" filter="fade">
                                      <p:cBhvr>
                                        <p:cTn id="40" dur="1000"/>
                                        <p:tgtEl>
                                          <p:spTgt spid="783"/>
                                        </p:tgtEl>
                                      </p:cBhvr>
                                    </p:animEffect>
                                  </p:childTnLst>
                                </p:cTn>
                              </p:par>
                              <p:par>
                                <p:cTn id="41" presetID="10" presetClass="entr" presetSubtype="0" fill="hold" nodeType="withEffect">
                                  <p:stCondLst>
                                    <p:cond delay="0"/>
                                  </p:stCondLst>
                                  <p:childTnLst>
                                    <p:set>
                                      <p:cBhvr>
                                        <p:cTn id="42" dur="1" fill="hold">
                                          <p:stCondLst>
                                            <p:cond delay="0"/>
                                          </p:stCondLst>
                                        </p:cTn>
                                        <p:tgtEl>
                                          <p:spTgt spid="793"/>
                                        </p:tgtEl>
                                        <p:attrNameLst>
                                          <p:attrName>style.visibility</p:attrName>
                                        </p:attrNameLst>
                                      </p:cBhvr>
                                      <p:to>
                                        <p:strVal val="visible"/>
                                      </p:to>
                                    </p:set>
                                    <p:animEffect transition="in" filter="fade">
                                      <p:cBhvr>
                                        <p:cTn id="43" dur="1000"/>
                                        <p:tgtEl>
                                          <p:spTgt spid="793"/>
                                        </p:tgtEl>
                                      </p:cBhvr>
                                    </p:animEffect>
                                  </p:childTnLst>
                                </p:cTn>
                              </p:par>
                              <p:par>
                                <p:cTn id="44" presetID="10" presetClass="entr" presetSubtype="0" fill="hold" nodeType="withEffect">
                                  <p:stCondLst>
                                    <p:cond delay="0"/>
                                  </p:stCondLst>
                                  <p:childTnLst>
                                    <p:set>
                                      <p:cBhvr>
                                        <p:cTn id="45" dur="1" fill="hold">
                                          <p:stCondLst>
                                            <p:cond delay="0"/>
                                          </p:stCondLst>
                                        </p:cTn>
                                        <p:tgtEl>
                                          <p:spTgt spid="798"/>
                                        </p:tgtEl>
                                        <p:attrNameLst>
                                          <p:attrName>style.visibility</p:attrName>
                                        </p:attrNameLst>
                                      </p:cBhvr>
                                      <p:to>
                                        <p:strVal val="visible"/>
                                      </p:to>
                                    </p:set>
                                    <p:animEffect transition="in" filter="fade">
                                      <p:cBhvr>
                                        <p:cTn id="46" dur="1000"/>
                                        <p:tgtEl>
                                          <p:spTgt spid="79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1000"/>
                                        <p:tgtEl>
                                          <p:spTgt spid="30"/>
                                        </p:tgtEl>
                                      </p:cBhvr>
                                    </p:animEffect>
                                  </p:childTnLst>
                                </p:cTn>
                              </p:par>
                              <p:par>
                                <p:cTn id="52" presetID="10" presetClass="entr" presetSubtype="0" fill="hold"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1000"/>
                                        <p:tgtEl>
                                          <p:spTgt spid="31"/>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1000"/>
                                        <p:tgtEl>
                                          <p:spTgt spid="20"/>
                                        </p:tgtEl>
                                      </p:cBhvr>
                                    </p:animEffect>
                                  </p:childTnLst>
                                </p:cTn>
                              </p:par>
                              <p:par>
                                <p:cTn id="60" presetID="10" presetClass="entr" presetSubtype="0" fill="hold"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103"/>
          <p:cNvSpPr txBox="1">
            <a:spLocks noGrp="1"/>
          </p:cNvSpPr>
          <p:nvPr>
            <p:ph type="subTitle" idx="1"/>
          </p:nvPr>
        </p:nvSpPr>
        <p:spPr>
          <a:xfrm>
            <a:off x="1027600" y="2798115"/>
            <a:ext cx="4083300" cy="702300"/>
          </a:xfrm>
          <a:prstGeom prst="rect">
            <a:avLst/>
          </a:prstGeom>
        </p:spPr>
        <p:txBody>
          <a:bodyPr spcFirstLastPara="1" wrap="square" lIns="91425" tIns="91425" rIns="91425" bIns="91425" anchor="t" anchorCtr="0">
            <a:noAutofit/>
          </a:bodyPr>
          <a:lstStyle/>
          <a:p>
            <a:pPr marL="111125" indent="0"/>
            <a:r>
              <a:rPr lang="en-GB" sz="2000" dirty="0"/>
              <a:t>Your Brain Has Two Different Memories</a:t>
            </a:r>
          </a:p>
        </p:txBody>
      </p:sp>
      <p:sp>
        <p:nvSpPr>
          <p:cNvPr id="1493" name="Google Shape;1493;p103"/>
          <p:cNvSpPr txBox="1">
            <a:spLocks noGrp="1"/>
          </p:cNvSpPr>
          <p:nvPr>
            <p:ph type="title"/>
          </p:nvPr>
        </p:nvSpPr>
        <p:spPr>
          <a:xfrm>
            <a:off x="1027600" y="1854525"/>
            <a:ext cx="4083300" cy="10340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LESSON 4</a:t>
            </a:r>
            <a:endParaRPr sz="5400" dirty="0"/>
          </a:p>
        </p:txBody>
      </p:sp>
      <p:sp>
        <p:nvSpPr>
          <p:cNvPr id="1494" name="Google Shape;1494;p103"/>
          <p:cNvSpPr/>
          <p:nvPr/>
        </p:nvSpPr>
        <p:spPr>
          <a:xfrm flipH="1">
            <a:off x="-861376" y="3880800"/>
            <a:ext cx="3363300" cy="3363300"/>
          </a:xfrm>
          <a:prstGeom prst="blockArc">
            <a:avLst>
              <a:gd name="adj1" fmla="val 11500517"/>
              <a:gd name="adj2" fmla="val 20787869"/>
              <a:gd name="adj3" fmla="val 874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03"/>
          <p:cNvSpPr/>
          <p:nvPr/>
        </p:nvSpPr>
        <p:spPr>
          <a:xfrm>
            <a:off x="4112500" y="-1118507"/>
            <a:ext cx="1996800" cy="1996800"/>
          </a:xfrm>
          <a:prstGeom prst="donut">
            <a:avLst>
              <a:gd name="adj" fmla="val 1381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03"/>
          <p:cNvSpPr txBox="1">
            <a:spLocks noGrp="1"/>
          </p:cNvSpPr>
          <p:nvPr>
            <p:ph type="title" idx="2"/>
          </p:nvPr>
        </p:nvSpPr>
        <p:spPr>
          <a:xfrm>
            <a:off x="5484025" y="159372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extLst>
      <p:ext uri="{BB962C8B-B14F-4D97-AF65-F5344CB8AC3E}">
        <p14:creationId xmlns:p14="http://schemas.microsoft.com/office/powerpoint/2010/main" val="1035415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0" y="1040100"/>
            <a:ext cx="4458825" cy="661700"/>
          </a:xfrm>
          <a:prstGeom prst="rect">
            <a:avLst/>
          </a:prstGeom>
        </p:spPr>
        <p:txBody>
          <a:bodyPr spcFirstLastPara="1" wrap="square" lIns="91425" tIns="91425" rIns="91425" bIns="91425" anchor="t" anchorCtr="0">
            <a:noAutofit/>
          </a:bodyPr>
          <a:lstStyle/>
          <a:p>
            <a:r>
              <a:rPr lang="en-US" dirty="0"/>
              <a:t>Working Memory</a:t>
            </a:r>
          </a:p>
        </p:txBody>
      </p:sp>
      <p:sp>
        <p:nvSpPr>
          <p:cNvPr id="626" name="Google Shape;626;p64"/>
          <p:cNvSpPr txBox="1">
            <a:spLocks noGrp="1"/>
          </p:cNvSpPr>
          <p:nvPr>
            <p:ph type="subTitle" idx="1"/>
          </p:nvPr>
        </p:nvSpPr>
        <p:spPr>
          <a:xfrm>
            <a:off x="0" y="1794996"/>
            <a:ext cx="5455038" cy="2675451"/>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dirty="0"/>
              <a:t>Your working memory – is exactly like an actual bag.</a:t>
            </a:r>
          </a:p>
          <a:p>
            <a:pPr marL="285750" lvl="0" indent="-285750">
              <a:buClrTx/>
              <a:buSzPts val="1100"/>
              <a:buFont typeface="Arial" panose="020B0604020202020204" pitchFamily="34" charset="0"/>
              <a:buChar char="•"/>
            </a:pPr>
            <a:r>
              <a:rPr lang="en-GB" sz="1800" dirty="0"/>
              <a:t>You can put stuff inside and carry it around</a:t>
            </a:r>
          </a:p>
          <a:p>
            <a:pPr marL="285750" lvl="0" indent="-285750">
              <a:buClrTx/>
              <a:buSzPts val="1100"/>
              <a:buFont typeface="Arial" panose="020B0604020202020204" pitchFamily="34" charset="0"/>
              <a:buChar char="•"/>
            </a:pPr>
            <a:r>
              <a:rPr lang="en-GB" sz="1800" dirty="0"/>
              <a:t>The downside is that you can’t put a lot of things inside</a:t>
            </a:r>
          </a:p>
          <a:p>
            <a:pPr marL="285750" lvl="0" indent="-285750">
              <a:buClrTx/>
              <a:buSzPts val="1100"/>
              <a:buFont typeface="Arial" panose="020B0604020202020204" pitchFamily="34" charset="0"/>
              <a:buChar char="•"/>
            </a:pPr>
            <a:r>
              <a:rPr lang="en-US" sz="1800" dirty="0"/>
              <a:t>There are limits</a:t>
            </a:r>
          </a:p>
          <a:p>
            <a:pPr marL="0" lvl="0" indent="0">
              <a:buClr>
                <a:schemeClr val="dk1"/>
              </a:buClr>
              <a:buSzPts val="1100"/>
            </a:pPr>
            <a:endParaRPr lang="en-GB" sz="1800" dirty="0"/>
          </a:p>
          <a:p>
            <a:pPr marL="0" lvl="0" indent="0">
              <a:buClr>
                <a:schemeClr val="dk1"/>
              </a:buClr>
              <a:buSzPts val="1100"/>
            </a:pPr>
            <a:r>
              <a:rPr lang="en-GB" sz="1800" b="1" dirty="0"/>
              <a:t>The thing to say is that there's an attention octopus inside.</a:t>
            </a:r>
            <a:endParaRPr sz="2000" b="1" dirty="0"/>
          </a:p>
        </p:txBody>
      </p:sp>
      <p:pic>
        <p:nvPicPr>
          <p:cNvPr id="2" name="Picture 1">
            <a:extLst>
              <a:ext uri="{FF2B5EF4-FFF2-40B4-BE49-F238E27FC236}">
                <a16:creationId xmlns:a16="http://schemas.microsoft.com/office/drawing/2014/main" id="{8F27489C-246F-47EF-BD7A-FD87DA07A85E}"/>
              </a:ext>
            </a:extLst>
          </p:cNvPr>
          <p:cNvPicPr>
            <a:picLocks noChangeAspect="1"/>
          </p:cNvPicPr>
          <p:nvPr/>
        </p:nvPicPr>
        <p:blipFill>
          <a:blip r:embed="rId3"/>
          <a:stretch>
            <a:fillRect/>
          </a:stretch>
        </p:blipFill>
        <p:spPr>
          <a:xfrm>
            <a:off x="5455038" y="164159"/>
            <a:ext cx="3367875" cy="4815181"/>
          </a:xfrm>
          <a:prstGeom prst="rect">
            <a:avLst/>
          </a:prstGeom>
        </p:spPr>
      </p:pic>
    </p:spTree>
    <p:extLst>
      <p:ext uri="{BB962C8B-B14F-4D97-AF65-F5344CB8AC3E}">
        <p14:creationId xmlns:p14="http://schemas.microsoft.com/office/powerpoint/2010/main" val="19135199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431010" y="378049"/>
            <a:ext cx="7738200" cy="572700"/>
          </a:xfrm>
          <a:prstGeom prst="rect">
            <a:avLst/>
          </a:prstGeom>
        </p:spPr>
        <p:txBody>
          <a:bodyPr spcFirstLastPara="1" wrap="square" lIns="91425" tIns="91425" rIns="91425" bIns="91425" anchor="t" anchorCtr="0">
            <a:noAutofit/>
          </a:bodyPr>
          <a:lstStyle/>
          <a:p>
            <a:pPr lvl="0"/>
            <a:r>
              <a:rPr lang="en-US" sz="3600" dirty="0"/>
              <a:t>Working Memory</a:t>
            </a:r>
            <a:endParaRPr sz="3600" dirty="0"/>
          </a:p>
        </p:txBody>
      </p:sp>
      <p:sp>
        <p:nvSpPr>
          <p:cNvPr id="5" name="Subtitle 4">
            <a:extLst>
              <a:ext uri="{FF2B5EF4-FFF2-40B4-BE49-F238E27FC236}">
                <a16:creationId xmlns:a16="http://schemas.microsoft.com/office/drawing/2014/main" id="{E9AA63DB-A031-4B76-8799-26E295958350}"/>
              </a:ext>
            </a:extLst>
          </p:cNvPr>
          <p:cNvSpPr>
            <a:spLocks noGrp="1"/>
          </p:cNvSpPr>
          <p:nvPr>
            <p:ph type="subTitle" idx="2"/>
          </p:nvPr>
        </p:nvSpPr>
        <p:spPr>
          <a:xfrm>
            <a:off x="-107101" y="1709597"/>
            <a:ext cx="5390966" cy="712511"/>
          </a:xfrm>
        </p:spPr>
        <p:txBody>
          <a:bodyPr/>
          <a:lstStyle/>
          <a:p>
            <a:pPr marL="174625" indent="0" algn="l"/>
            <a:r>
              <a:rPr lang="en-GB" sz="1800" dirty="0"/>
              <a:t>The way we handle incoming information can be visualized as an octopus.</a:t>
            </a:r>
            <a:endParaRPr lang="en-US" sz="1800" dirty="0"/>
          </a:p>
        </p:txBody>
      </p:sp>
      <p:sp>
        <p:nvSpPr>
          <p:cNvPr id="14" name="TextBox 13">
            <a:extLst>
              <a:ext uri="{FF2B5EF4-FFF2-40B4-BE49-F238E27FC236}">
                <a16:creationId xmlns:a16="http://schemas.microsoft.com/office/drawing/2014/main" id="{AC48741C-925D-47C6-9886-8C637BC9FDD2}"/>
              </a:ext>
            </a:extLst>
          </p:cNvPr>
          <p:cNvSpPr txBox="1"/>
          <p:nvPr/>
        </p:nvSpPr>
        <p:spPr>
          <a:xfrm>
            <a:off x="138516" y="2488994"/>
            <a:ext cx="4899731" cy="1908215"/>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GB" sz="1800" dirty="0">
                <a:solidFill>
                  <a:schemeClr val="accent1"/>
                </a:solidFill>
                <a:latin typeface="Montserrat"/>
                <a:sym typeface="Montserrat"/>
              </a:rPr>
              <a:t>Depending on its </a:t>
            </a:r>
            <a:r>
              <a:rPr lang="en-GB" sz="1800" b="1" dirty="0">
                <a:solidFill>
                  <a:schemeClr val="accent1"/>
                </a:solidFill>
                <a:latin typeface="Montserrat"/>
                <a:sym typeface="Montserrat"/>
              </a:rPr>
              <a:t>age and how its brain</a:t>
            </a:r>
            <a:r>
              <a:rPr lang="en-GB" sz="1800" dirty="0">
                <a:solidFill>
                  <a:schemeClr val="accent1"/>
                </a:solidFill>
                <a:latin typeface="Montserrat"/>
                <a:sym typeface="Montserrat"/>
              </a:rPr>
              <a:t> works, your octopus may have four, five- or more - arms.</a:t>
            </a:r>
          </a:p>
          <a:p>
            <a:pPr marL="285750" indent="-285750">
              <a:buFont typeface="Arial" panose="020B0604020202020204" pitchFamily="34" charset="0"/>
              <a:buChar char="•"/>
            </a:pPr>
            <a:r>
              <a:rPr lang="en-GB" sz="1800" dirty="0">
                <a:solidFill>
                  <a:schemeClr val="accent1"/>
                </a:solidFill>
                <a:latin typeface="Montserrat"/>
                <a:sym typeface="Montserrat"/>
              </a:rPr>
              <a:t>The </a:t>
            </a:r>
            <a:r>
              <a:rPr lang="en-GB" sz="1800" b="1" dirty="0">
                <a:solidFill>
                  <a:schemeClr val="accent1"/>
                </a:solidFill>
                <a:latin typeface="Montserrat"/>
                <a:sym typeface="Montserrat"/>
              </a:rPr>
              <a:t>number of arms </a:t>
            </a:r>
            <a:r>
              <a:rPr lang="en-GB" sz="1800" dirty="0">
                <a:solidFill>
                  <a:schemeClr val="accent1"/>
                </a:solidFill>
                <a:latin typeface="Montserrat"/>
                <a:sym typeface="Montserrat"/>
              </a:rPr>
              <a:t>your octopus has corresponds to the </a:t>
            </a:r>
            <a:r>
              <a:rPr lang="en-GB" sz="1800" b="1" dirty="0">
                <a:solidFill>
                  <a:schemeClr val="accent1"/>
                </a:solidFill>
                <a:latin typeface="Montserrat"/>
                <a:sym typeface="Montserrat"/>
              </a:rPr>
              <a:t>number of ideas </a:t>
            </a:r>
            <a:r>
              <a:rPr lang="en-GB" sz="1800" dirty="0">
                <a:solidFill>
                  <a:schemeClr val="accent1"/>
                </a:solidFill>
                <a:latin typeface="Montserrat"/>
                <a:sym typeface="Montserrat"/>
              </a:rPr>
              <a:t>you can hold in your head.</a:t>
            </a:r>
            <a:endParaRPr lang="en-US" sz="1800" dirty="0">
              <a:solidFill>
                <a:schemeClr val="accent1"/>
              </a:solidFill>
              <a:latin typeface="Montserrat"/>
              <a:sym typeface="Montserrat"/>
            </a:endParaRPr>
          </a:p>
        </p:txBody>
      </p:sp>
      <p:pic>
        <p:nvPicPr>
          <p:cNvPr id="2" name="Picture 1">
            <a:extLst>
              <a:ext uri="{FF2B5EF4-FFF2-40B4-BE49-F238E27FC236}">
                <a16:creationId xmlns:a16="http://schemas.microsoft.com/office/drawing/2014/main" id="{4F4FEBA7-5F4E-4B9C-8D99-1DFA8CCD55A6}"/>
              </a:ext>
            </a:extLst>
          </p:cNvPr>
          <p:cNvPicPr>
            <a:picLocks noChangeAspect="1"/>
          </p:cNvPicPr>
          <p:nvPr/>
        </p:nvPicPr>
        <p:blipFill>
          <a:blip r:embed="rId3"/>
          <a:stretch>
            <a:fillRect/>
          </a:stretch>
        </p:blipFill>
        <p:spPr>
          <a:xfrm>
            <a:off x="4952762" y="1086845"/>
            <a:ext cx="3674708" cy="3654736"/>
          </a:xfrm>
          <a:prstGeom prst="rect">
            <a:avLst/>
          </a:prstGeom>
        </p:spPr>
      </p:pic>
    </p:spTree>
    <p:extLst>
      <p:ext uri="{BB962C8B-B14F-4D97-AF65-F5344CB8AC3E}">
        <p14:creationId xmlns:p14="http://schemas.microsoft.com/office/powerpoint/2010/main" val="11596377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pic>
        <p:nvPicPr>
          <p:cNvPr id="2" name="Picture 1">
            <a:extLst>
              <a:ext uri="{FF2B5EF4-FFF2-40B4-BE49-F238E27FC236}">
                <a16:creationId xmlns:a16="http://schemas.microsoft.com/office/drawing/2014/main" id="{400DADAA-6FD0-4D6A-AC40-3B3EEFD8BDA8}"/>
              </a:ext>
            </a:extLst>
          </p:cNvPr>
          <p:cNvPicPr>
            <a:picLocks noChangeAspect="1"/>
          </p:cNvPicPr>
          <p:nvPr/>
        </p:nvPicPr>
        <p:blipFill>
          <a:blip r:embed="rId3"/>
          <a:stretch>
            <a:fillRect/>
          </a:stretch>
        </p:blipFill>
        <p:spPr>
          <a:xfrm>
            <a:off x="5461970" y="1006175"/>
            <a:ext cx="3682030" cy="2093011"/>
          </a:xfrm>
          <a:prstGeom prst="rect">
            <a:avLst/>
          </a:prstGeom>
        </p:spPr>
      </p:pic>
      <p:sp>
        <p:nvSpPr>
          <p:cNvPr id="6" name="Subtitle 5">
            <a:extLst>
              <a:ext uri="{FF2B5EF4-FFF2-40B4-BE49-F238E27FC236}">
                <a16:creationId xmlns:a16="http://schemas.microsoft.com/office/drawing/2014/main" id="{4D7D0035-553D-4C9D-92EA-BA15B96A9500}"/>
              </a:ext>
            </a:extLst>
          </p:cNvPr>
          <p:cNvSpPr>
            <a:spLocks noGrp="1"/>
          </p:cNvSpPr>
          <p:nvPr>
            <p:ph type="subTitle" idx="2"/>
          </p:nvPr>
        </p:nvSpPr>
        <p:spPr>
          <a:xfrm>
            <a:off x="-108193" y="1678706"/>
            <a:ext cx="5461970" cy="1786087"/>
          </a:xfrm>
        </p:spPr>
        <p:txBody>
          <a:bodyPr/>
          <a:lstStyle/>
          <a:p>
            <a:pPr marL="341313" indent="-166688" algn="l">
              <a:buFont typeface="Arial" panose="020B0604020202020204" pitchFamily="34" charset="0"/>
              <a:buChar char="•"/>
            </a:pPr>
            <a:r>
              <a:rPr lang="en-GB" sz="2000" dirty="0"/>
              <a:t>If you are to meet three people at this moment. You tell them your name, and they say theirs. There is a chance that you won’t “hold” all of the three names.</a:t>
            </a:r>
            <a:endParaRPr lang="en-US" sz="2000" dirty="0"/>
          </a:p>
        </p:txBody>
      </p:sp>
      <p:sp>
        <p:nvSpPr>
          <p:cNvPr id="5" name="Rectangle 4">
            <a:extLst>
              <a:ext uri="{FF2B5EF4-FFF2-40B4-BE49-F238E27FC236}">
                <a16:creationId xmlns:a16="http://schemas.microsoft.com/office/drawing/2014/main" id="{1E5845EB-8FC1-41B8-9352-967B84F2E8D3}"/>
              </a:ext>
            </a:extLst>
          </p:cNvPr>
          <p:cNvSpPr/>
          <p:nvPr/>
        </p:nvSpPr>
        <p:spPr>
          <a:xfrm>
            <a:off x="0" y="3586649"/>
            <a:ext cx="5461970" cy="707886"/>
          </a:xfrm>
          <a:prstGeom prst="rect">
            <a:avLst/>
          </a:prstGeom>
        </p:spPr>
        <p:txBody>
          <a:bodyPr wrap="square">
            <a:spAutoFit/>
          </a:bodyPr>
          <a:lstStyle/>
          <a:p>
            <a:r>
              <a:rPr lang="en-GB" sz="2000" b="1" dirty="0">
                <a:solidFill>
                  <a:schemeClr val="accent1"/>
                </a:solidFill>
                <a:latin typeface="Montserrat"/>
                <a:sym typeface="Symbol" panose="05050102010706020507" pitchFamily="18" charset="2"/>
              </a:rPr>
              <a:t> </a:t>
            </a:r>
            <a:r>
              <a:rPr lang="en-GB" sz="2000" b="1" dirty="0">
                <a:solidFill>
                  <a:schemeClr val="accent1"/>
                </a:solidFill>
                <a:latin typeface="Montserrat"/>
                <a:sym typeface="Montserrat"/>
              </a:rPr>
              <a:t>Because you aren’t focusing on hearing and remembering their names</a:t>
            </a:r>
            <a:endParaRPr lang="en-US" sz="2000" b="1" dirty="0">
              <a:solidFill>
                <a:schemeClr val="accent1"/>
              </a:solidFill>
              <a:latin typeface="Montserrat"/>
              <a:sym typeface="Montserrat"/>
            </a:endParaRPr>
          </a:p>
        </p:txBody>
      </p:sp>
      <p:pic>
        <p:nvPicPr>
          <p:cNvPr id="10" name="Picture 9">
            <a:extLst>
              <a:ext uri="{FF2B5EF4-FFF2-40B4-BE49-F238E27FC236}">
                <a16:creationId xmlns:a16="http://schemas.microsoft.com/office/drawing/2014/main" id="{67A32D8E-D63C-4B2A-A2BF-F5ECFA3EB991}"/>
              </a:ext>
            </a:extLst>
          </p:cNvPr>
          <p:cNvPicPr>
            <a:picLocks noChangeAspect="1"/>
          </p:cNvPicPr>
          <p:nvPr/>
        </p:nvPicPr>
        <p:blipFill>
          <a:blip r:embed="rId4"/>
          <a:stretch>
            <a:fillRect/>
          </a:stretch>
        </p:blipFill>
        <p:spPr>
          <a:xfrm>
            <a:off x="5461970" y="3099187"/>
            <a:ext cx="3679292" cy="2044313"/>
          </a:xfrm>
          <a:prstGeom prst="rect">
            <a:avLst/>
          </a:prstGeom>
        </p:spPr>
      </p:pic>
      <p:sp>
        <p:nvSpPr>
          <p:cNvPr id="9" name="Google Shape;490;p59">
            <a:extLst>
              <a:ext uri="{FF2B5EF4-FFF2-40B4-BE49-F238E27FC236}">
                <a16:creationId xmlns:a16="http://schemas.microsoft.com/office/drawing/2014/main" id="{AFBD4A5C-0553-44A1-9785-98DA0807064E}"/>
              </a:ext>
            </a:extLst>
          </p:cNvPr>
          <p:cNvSpPr txBox="1">
            <a:spLocks noGrp="1"/>
          </p:cNvSpPr>
          <p:nvPr>
            <p:ph type="title"/>
          </p:nvPr>
        </p:nvSpPr>
        <p:spPr>
          <a:xfrm>
            <a:off x="431010" y="378049"/>
            <a:ext cx="7738200" cy="572700"/>
          </a:xfrm>
          <a:prstGeom prst="rect">
            <a:avLst/>
          </a:prstGeom>
        </p:spPr>
        <p:txBody>
          <a:bodyPr spcFirstLastPara="1" wrap="square" lIns="91425" tIns="91425" rIns="91425" bIns="91425" anchor="t" anchorCtr="0">
            <a:noAutofit/>
          </a:bodyPr>
          <a:lstStyle/>
          <a:p>
            <a:pPr lvl="0"/>
            <a:r>
              <a:rPr lang="en-US" sz="3600" dirty="0"/>
              <a:t>Working Memory</a:t>
            </a:r>
            <a:endParaRPr sz="3600" dirty="0"/>
          </a:p>
        </p:txBody>
      </p:sp>
    </p:spTree>
    <p:extLst>
      <p:ext uri="{BB962C8B-B14F-4D97-AF65-F5344CB8AC3E}">
        <p14:creationId xmlns:p14="http://schemas.microsoft.com/office/powerpoint/2010/main" val="33777290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5DAAF86B-B57F-499F-BF46-3CDCA2E594A0}"/>
              </a:ext>
            </a:extLst>
          </p:cNvPr>
          <p:cNvPicPr>
            <a:picLocks noGrp="1" noChangeAspect="1"/>
          </p:cNvPicPr>
          <p:nvPr>
            <p:ph type="pic" idx="2"/>
          </p:nvPr>
        </p:nvPicPr>
        <p:blipFill>
          <a:blip r:embed="rId3"/>
          <a:srcRect l="8483" r="8483"/>
          <a:stretch>
            <a:fillRect/>
          </a:stretch>
        </p:blipFill>
        <p:spPr>
          <a:xfrm>
            <a:off x="5027452" y="400050"/>
            <a:ext cx="3429000" cy="4343400"/>
          </a:xfrm>
          <a:prstGeom prst="rect">
            <a:avLst/>
          </a:prstGeom>
        </p:spPr>
      </p:pic>
      <p:sp>
        <p:nvSpPr>
          <p:cNvPr id="1253" name="Google Shape;1253;p89"/>
          <p:cNvSpPr txBox="1">
            <a:spLocks noGrp="1"/>
          </p:cNvSpPr>
          <p:nvPr>
            <p:ph type="title"/>
          </p:nvPr>
        </p:nvSpPr>
        <p:spPr>
          <a:xfrm>
            <a:off x="1348833" y="1448055"/>
            <a:ext cx="3485550" cy="2031900"/>
          </a:xfrm>
          <a:prstGeom prst="rect">
            <a:avLst/>
          </a:prstGeom>
        </p:spPr>
        <p:txBody>
          <a:bodyPr spcFirstLastPara="1" wrap="square" lIns="91425" tIns="91425" rIns="91425" bIns="91425" anchor="t" anchorCtr="0">
            <a:noAutofit/>
          </a:bodyPr>
          <a:lstStyle/>
          <a:p>
            <a:pPr lvl="0"/>
            <a:r>
              <a:rPr lang="en-US" sz="3600" dirty="0"/>
              <a:t>you should simply focus</a:t>
            </a:r>
            <a:endParaRPr sz="3600" dirty="0"/>
          </a:p>
        </p:txBody>
      </p:sp>
      <p:sp>
        <p:nvSpPr>
          <p:cNvPr id="1255" name="Google Shape;1255;p89"/>
          <p:cNvSpPr/>
          <p:nvPr/>
        </p:nvSpPr>
        <p:spPr>
          <a:xfrm rot="10800000" flipH="1">
            <a:off x="-1806184"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9"/>
          <p:cNvSpPr/>
          <p:nvPr/>
        </p:nvSpPr>
        <p:spPr>
          <a:xfrm>
            <a:off x="3676175" y="411105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17;p84">
            <a:extLst>
              <a:ext uri="{FF2B5EF4-FFF2-40B4-BE49-F238E27FC236}">
                <a16:creationId xmlns:a16="http://schemas.microsoft.com/office/drawing/2014/main" id="{C346C171-7FA3-4DCB-A4FB-797E1BC728B1}"/>
              </a:ext>
            </a:extLst>
          </p:cNvPr>
          <p:cNvSpPr/>
          <p:nvPr/>
        </p:nvSpPr>
        <p:spPr>
          <a:xfrm rot="16200000">
            <a:off x="7795759" y="400042"/>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17;p84">
            <a:extLst>
              <a:ext uri="{FF2B5EF4-FFF2-40B4-BE49-F238E27FC236}">
                <a16:creationId xmlns:a16="http://schemas.microsoft.com/office/drawing/2014/main" id="{FC5652C7-E87C-4DB9-BBE0-AAD14952E133}"/>
              </a:ext>
            </a:extLst>
          </p:cNvPr>
          <p:cNvSpPr/>
          <p:nvPr/>
        </p:nvSpPr>
        <p:spPr>
          <a:xfrm>
            <a:off x="7802951" y="4089932"/>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TextBox 18">
            <a:extLst>
              <a:ext uri="{FF2B5EF4-FFF2-40B4-BE49-F238E27FC236}">
                <a16:creationId xmlns:a16="http://schemas.microsoft.com/office/drawing/2014/main" id="{6A0FDFD8-B90C-465E-A618-B12AB397D81E}"/>
              </a:ext>
            </a:extLst>
          </p:cNvPr>
          <p:cNvSpPr txBox="1"/>
          <p:nvPr/>
        </p:nvSpPr>
        <p:spPr>
          <a:xfrm>
            <a:off x="1067964" y="2772069"/>
            <a:ext cx="4224734" cy="707886"/>
          </a:xfrm>
          <a:prstGeom prst="rect">
            <a:avLst/>
          </a:prstGeom>
          <a:noFill/>
        </p:spPr>
        <p:txBody>
          <a:bodyPr wrap="square" rtlCol="0">
            <a:spAutoFit/>
          </a:bodyPr>
          <a:lstStyle/>
          <a:p>
            <a:r>
              <a:rPr lang="en-GB" sz="2000" dirty="0">
                <a:solidFill>
                  <a:schemeClr val="accent1"/>
                </a:solidFill>
                <a:latin typeface="Montserrat"/>
              </a:rPr>
              <a:t>Concentrate on the task and put aside other thoughts</a:t>
            </a:r>
            <a:endParaRPr lang="en-US" sz="2000" dirty="0">
              <a:solidFill>
                <a:schemeClr val="accent1"/>
              </a:solidFill>
              <a:latin typeface="Montserrat"/>
            </a:endParaRPr>
          </a:p>
        </p:txBody>
      </p:sp>
    </p:spTree>
    <p:extLst>
      <p:ext uri="{BB962C8B-B14F-4D97-AF65-F5344CB8AC3E}">
        <p14:creationId xmlns:p14="http://schemas.microsoft.com/office/powerpoint/2010/main" val="35300631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537783" y="957744"/>
            <a:ext cx="3223102" cy="1270200"/>
          </a:xfrm>
          <a:prstGeom prst="rect">
            <a:avLst/>
          </a:prstGeom>
        </p:spPr>
        <p:txBody>
          <a:bodyPr spcFirstLastPara="1" wrap="square" lIns="91425" tIns="91425" rIns="91425" bIns="91425" anchor="t" anchorCtr="0">
            <a:noAutofit/>
          </a:bodyPr>
          <a:lstStyle/>
          <a:p>
            <a:r>
              <a:rPr lang="en-US" sz="3600" dirty="0"/>
              <a:t>Long-Term Memory</a:t>
            </a:r>
          </a:p>
        </p:txBody>
      </p:sp>
      <p:sp>
        <p:nvSpPr>
          <p:cNvPr id="626" name="Google Shape;626;p64"/>
          <p:cNvSpPr txBox="1">
            <a:spLocks noGrp="1"/>
          </p:cNvSpPr>
          <p:nvPr>
            <p:ph type="subTitle" idx="1"/>
          </p:nvPr>
        </p:nvSpPr>
        <p:spPr>
          <a:xfrm>
            <a:off x="537783" y="2355365"/>
            <a:ext cx="4369264" cy="1270200"/>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2000" dirty="0"/>
              <a:t>Long-term memory is described as your “locker” </a:t>
            </a:r>
            <a:r>
              <a:rPr lang="en-GB" sz="2000" dirty="0" err="1"/>
              <a:t>memory.You</a:t>
            </a:r>
            <a:r>
              <a:rPr lang="en-GB" sz="2000" dirty="0"/>
              <a:t> can store a lot of information inside.</a:t>
            </a:r>
          </a:p>
          <a:p>
            <a:pPr marL="0" lvl="0" indent="0">
              <a:buClr>
                <a:schemeClr val="dk1"/>
              </a:buClr>
              <a:buSzPts val="1100"/>
            </a:pPr>
            <a:endParaRPr lang="en-GB" sz="2000" dirty="0"/>
          </a:p>
          <a:p>
            <a:pPr marL="0" lvl="0" indent="0">
              <a:buClr>
                <a:schemeClr val="dk1"/>
              </a:buClr>
              <a:buSzPts val="1100"/>
            </a:pPr>
            <a:r>
              <a:rPr lang="en-GB" sz="2000" b="1" dirty="0"/>
              <a:t>But there are two </a:t>
            </a:r>
            <a:r>
              <a:rPr lang="en-US" sz="2000" dirty="0"/>
              <a:t>downside</a:t>
            </a:r>
            <a:r>
              <a:rPr lang="en-GB" sz="2000" b="1" dirty="0"/>
              <a:t>.</a:t>
            </a:r>
          </a:p>
        </p:txBody>
      </p:sp>
      <p:pic>
        <p:nvPicPr>
          <p:cNvPr id="627" name="Google Shape;627;p64"/>
          <p:cNvPicPr preferRelativeResize="0">
            <a:picLocks noGrp="1"/>
          </p:cNvPicPr>
          <p:nvPr>
            <p:ph type="pic" idx="2"/>
          </p:nvPr>
        </p:nvPicPr>
        <p:blipFill rotWithShape="1">
          <a:blip r:embed="rId3">
            <a:alphaModFix/>
          </a:blip>
          <a:srcRect l="24633" r="18356"/>
          <a:stretch/>
        </p:blipFill>
        <p:spPr>
          <a:xfrm>
            <a:off x="5173175" y="725700"/>
            <a:ext cx="3153300" cy="3692100"/>
          </a:xfrm>
          <a:prstGeom prst="round1Rect">
            <a:avLst>
              <a:gd name="adj" fmla="val 16667"/>
            </a:avLst>
          </a:prstGeom>
        </p:spPr>
      </p:pic>
    </p:spTree>
    <p:extLst>
      <p:ext uri="{BB962C8B-B14F-4D97-AF65-F5344CB8AC3E}">
        <p14:creationId xmlns:p14="http://schemas.microsoft.com/office/powerpoint/2010/main" val="14640423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357905" y="368083"/>
            <a:ext cx="3613800" cy="1270200"/>
          </a:xfrm>
          <a:prstGeom prst="rect">
            <a:avLst/>
          </a:prstGeom>
        </p:spPr>
        <p:txBody>
          <a:bodyPr spcFirstLastPara="1" wrap="square" lIns="91425" tIns="91425" rIns="91425" bIns="91425" anchor="t" anchorCtr="0">
            <a:noAutofit/>
          </a:bodyPr>
          <a:lstStyle/>
          <a:p>
            <a:r>
              <a:rPr lang="en-US" sz="3600" dirty="0"/>
              <a:t>Long-Term Memory</a:t>
            </a:r>
          </a:p>
        </p:txBody>
      </p:sp>
      <p:sp>
        <p:nvSpPr>
          <p:cNvPr id="626" name="Google Shape;626;p64"/>
          <p:cNvSpPr txBox="1">
            <a:spLocks noGrp="1"/>
          </p:cNvSpPr>
          <p:nvPr>
            <p:ph type="subTitle" idx="1"/>
          </p:nvPr>
        </p:nvSpPr>
        <p:spPr>
          <a:xfrm>
            <a:off x="190382" y="1638283"/>
            <a:ext cx="4381618" cy="2989558"/>
          </a:xfrm>
          <a:prstGeom prst="rect">
            <a:avLst/>
          </a:prstGeom>
        </p:spPr>
        <p:txBody>
          <a:bodyPr spcFirstLastPara="1" wrap="square" lIns="91425" tIns="91425" rIns="91425" bIns="91425" anchor="t" anchorCtr="0">
            <a:noAutofit/>
          </a:bodyPr>
          <a:lstStyle/>
          <a:p>
            <a:pPr marL="0" lvl="0" indent="0">
              <a:spcAft>
                <a:spcPts val="1200"/>
              </a:spcAft>
              <a:buClr>
                <a:schemeClr val="dk1"/>
              </a:buClr>
              <a:buSzPts val="1100"/>
            </a:pPr>
            <a:r>
              <a:rPr lang="en-GB" sz="1800" dirty="0"/>
              <a:t>Firstly, most of the things you know, are scattered around your brain</a:t>
            </a:r>
          </a:p>
          <a:p>
            <a:pPr marL="0" lvl="0" indent="0">
              <a:spcAft>
                <a:spcPts val="1200"/>
              </a:spcAft>
              <a:buClr>
                <a:schemeClr val="dk1"/>
              </a:buClr>
              <a:buSzPts val="1100"/>
            </a:pPr>
            <a:r>
              <a:rPr lang="en-GB" sz="1800" dirty="0"/>
              <a:t>=&gt;This makes it harder to recall stuff you need at this moment.</a:t>
            </a:r>
          </a:p>
          <a:p>
            <a:pPr marL="0" lvl="0" indent="0">
              <a:spcAft>
                <a:spcPts val="1200"/>
              </a:spcAft>
              <a:buClr>
                <a:schemeClr val="dk1"/>
              </a:buClr>
              <a:buSzPts val="1100"/>
            </a:pPr>
            <a:r>
              <a:rPr lang="en-GB" sz="1800" dirty="0"/>
              <a:t>The second thing is that you have to “reach” for the memories inside your locker memory</a:t>
            </a:r>
          </a:p>
          <a:p>
            <a:pPr marL="0" lvl="0" indent="0">
              <a:buClr>
                <a:schemeClr val="dk1"/>
              </a:buClr>
              <a:buSzPts val="1100"/>
            </a:pPr>
            <a:r>
              <a:rPr lang="en-GB" sz="1800" dirty="0"/>
              <a:t>=&gt;This means that you need time to remember things</a:t>
            </a:r>
            <a:endParaRPr sz="1800" b="1" dirty="0"/>
          </a:p>
        </p:txBody>
      </p:sp>
      <p:pic>
        <p:nvPicPr>
          <p:cNvPr id="3" name="Picture 2">
            <a:extLst>
              <a:ext uri="{FF2B5EF4-FFF2-40B4-BE49-F238E27FC236}">
                <a16:creationId xmlns:a16="http://schemas.microsoft.com/office/drawing/2014/main" id="{DBCAA4AE-6EB4-4B70-BFA0-682D96B3CB20}"/>
              </a:ext>
            </a:extLst>
          </p:cNvPr>
          <p:cNvPicPr>
            <a:picLocks noChangeAspect="1"/>
          </p:cNvPicPr>
          <p:nvPr/>
        </p:nvPicPr>
        <p:blipFill>
          <a:blip r:embed="rId3"/>
          <a:stretch>
            <a:fillRect/>
          </a:stretch>
        </p:blipFill>
        <p:spPr>
          <a:xfrm>
            <a:off x="4572000" y="1367425"/>
            <a:ext cx="4573701" cy="3107040"/>
          </a:xfrm>
          <a:prstGeom prst="rect">
            <a:avLst/>
          </a:prstGeom>
        </p:spPr>
      </p:pic>
    </p:spTree>
    <p:extLst>
      <p:ext uri="{BB962C8B-B14F-4D97-AF65-F5344CB8AC3E}">
        <p14:creationId xmlns:p14="http://schemas.microsoft.com/office/powerpoint/2010/main" val="2574165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82" name="Google Shape;582;p61"/>
          <p:cNvSpPr txBox="1">
            <a:spLocks noGrp="1"/>
          </p:cNvSpPr>
          <p:nvPr>
            <p:ph type="title"/>
          </p:nvPr>
        </p:nvSpPr>
        <p:spPr>
          <a:xfrm>
            <a:off x="467670" y="724100"/>
            <a:ext cx="3446620" cy="3945900"/>
          </a:xfrm>
          <a:prstGeom prst="rect">
            <a:avLst/>
          </a:prstGeom>
        </p:spPr>
        <p:txBody>
          <a:bodyPr spcFirstLastPara="1" wrap="square" lIns="91425" tIns="91425" rIns="91425" bIns="91425" anchor="ctr" anchorCtr="0">
            <a:noAutofit/>
          </a:bodyPr>
          <a:lstStyle/>
          <a:p>
            <a:pPr marL="111125" indent="0"/>
            <a:r>
              <a:rPr lang="en-GB" sz="3200" dirty="0"/>
              <a:t>Your Brain Has Two Different Memories</a:t>
            </a:r>
          </a:p>
        </p:txBody>
      </p:sp>
      <p:sp>
        <p:nvSpPr>
          <p:cNvPr id="583" name="Google Shape;583;p61"/>
          <p:cNvSpPr txBox="1">
            <a:spLocks noGrp="1"/>
          </p:cNvSpPr>
          <p:nvPr>
            <p:ph type="title" idx="4294967295"/>
          </p:nvPr>
        </p:nvSpPr>
        <p:spPr>
          <a:xfrm>
            <a:off x="4887550" y="724100"/>
            <a:ext cx="821100" cy="82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a:t>
            </a:r>
            <a:endParaRPr/>
          </a:p>
        </p:txBody>
      </p:sp>
      <p:sp>
        <p:nvSpPr>
          <p:cNvPr id="586" name="Google Shape;586;p61"/>
          <p:cNvSpPr/>
          <p:nvPr/>
        </p:nvSpPr>
        <p:spPr>
          <a:xfrm>
            <a:off x="4400920" y="3313398"/>
            <a:ext cx="821100" cy="8211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7" name="Google Shape;587;p61"/>
          <p:cNvSpPr/>
          <p:nvPr/>
        </p:nvSpPr>
        <p:spPr>
          <a:xfrm>
            <a:off x="4400920" y="1119391"/>
            <a:ext cx="821100" cy="821100"/>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9" name="Google Shape;589;p61"/>
          <p:cNvSpPr txBox="1">
            <a:spLocks noGrp="1"/>
          </p:cNvSpPr>
          <p:nvPr>
            <p:ph type="title" idx="4294967295"/>
          </p:nvPr>
        </p:nvSpPr>
        <p:spPr>
          <a:xfrm>
            <a:off x="4400920" y="1236668"/>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590" name="Google Shape;590;p61"/>
          <p:cNvSpPr txBox="1">
            <a:spLocks noGrp="1"/>
          </p:cNvSpPr>
          <p:nvPr>
            <p:ph type="title" idx="4294967295"/>
          </p:nvPr>
        </p:nvSpPr>
        <p:spPr>
          <a:xfrm>
            <a:off x="4400920" y="3423809"/>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3" name="Subtitle 2">
            <a:extLst>
              <a:ext uri="{FF2B5EF4-FFF2-40B4-BE49-F238E27FC236}">
                <a16:creationId xmlns:a16="http://schemas.microsoft.com/office/drawing/2014/main" id="{53A69D19-9F78-489A-BCE2-F8FB9C0C7223}"/>
              </a:ext>
            </a:extLst>
          </p:cNvPr>
          <p:cNvSpPr>
            <a:spLocks noGrp="1"/>
          </p:cNvSpPr>
          <p:nvPr>
            <p:ph type="subTitle" idx="2"/>
          </p:nvPr>
        </p:nvSpPr>
        <p:spPr>
          <a:xfrm>
            <a:off x="5054486" y="1316988"/>
            <a:ext cx="4011562" cy="821100"/>
          </a:xfrm>
        </p:spPr>
        <p:txBody>
          <a:bodyPr/>
          <a:lstStyle/>
          <a:p>
            <a:pPr marL="174625" indent="0"/>
            <a:r>
              <a:rPr lang="en-GB" sz="2000" dirty="0"/>
              <a:t>Concentrate on the task and put aside other thoughts</a:t>
            </a:r>
            <a:endParaRPr lang="en-US" sz="2000" dirty="0"/>
          </a:p>
        </p:txBody>
      </p:sp>
      <p:sp>
        <p:nvSpPr>
          <p:cNvPr id="9" name="Google Shape;576;p61">
            <a:extLst>
              <a:ext uri="{FF2B5EF4-FFF2-40B4-BE49-F238E27FC236}">
                <a16:creationId xmlns:a16="http://schemas.microsoft.com/office/drawing/2014/main" id="{07EFA47C-7736-405A-88F7-9D70116F9217}"/>
              </a:ext>
            </a:extLst>
          </p:cNvPr>
          <p:cNvSpPr txBox="1">
            <a:spLocks noGrp="1"/>
          </p:cNvSpPr>
          <p:nvPr>
            <p:ph type="subTitle" idx="1"/>
          </p:nvPr>
        </p:nvSpPr>
        <p:spPr>
          <a:xfrm>
            <a:off x="5087523" y="932697"/>
            <a:ext cx="3776507" cy="359100"/>
          </a:xfrm>
          <a:prstGeom prst="rect">
            <a:avLst/>
          </a:prstGeom>
        </p:spPr>
        <p:txBody>
          <a:bodyPr spcFirstLastPara="1" wrap="square" lIns="91425" tIns="91425" rIns="91425" bIns="91425" anchor="t" anchorCtr="0">
            <a:noAutofit/>
          </a:bodyPr>
          <a:lstStyle/>
          <a:p>
            <a:r>
              <a:rPr lang="en-US" sz="2400" dirty="0"/>
              <a:t>Working Memory</a:t>
            </a:r>
          </a:p>
        </p:txBody>
      </p:sp>
      <p:sp>
        <p:nvSpPr>
          <p:cNvPr id="10" name="Google Shape;576;p61">
            <a:extLst>
              <a:ext uri="{FF2B5EF4-FFF2-40B4-BE49-F238E27FC236}">
                <a16:creationId xmlns:a16="http://schemas.microsoft.com/office/drawing/2014/main" id="{8C8ECD45-1709-49AB-85FE-664BE7846E4B}"/>
              </a:ext>
            </a:extLst>
          </p:cNvPr>
          <p:cNvSpPr txBox="1">
            <a:spLocks/>
          </p:cNvSpPr>
          <p:nvPr/>
        </p:nvSpPr>
        <p:spPr>
          <a:xfrm>
            <a:off x="5087524" y="3102041"/>
            <a:ext cx="3776507" cy="35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600" b="1" i="0" u="none" strike="noStrike" cap="none">
                <a:solidFill>
                  <a:schemeClr val="accent3"/>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600" b="0" i="0" u="none" strike="noStrike" cap="none">
                <a:solidFill>
                  <a:schemeClr val="accent1"/>
                </a:solidFill>
                <a:latin typeface="Montserrat"/>
                <a:ea typeface="Montserrat"/>
                <a:cs typeface="Montserrat"/>
                <a:sym typeface="Montserrat"/>
              </a:defRPr>
            </a:lvl9pPr>
          </a:lstStyle>
          <a:p>
            <a:r>
              <a:rPr lang="en-US" sz="2400" dirty="0"/>
              <a:t>Long-Term Memory</a:t>
            </a:r>
          </a:p>
        </p:txBody>
      </p:sp>
      <p:sp>
        <p:nvSpPr>
          <p:cNvPr id="2" name="Rectangle 1">
            <a:extLst>
              <a:ext uri="{FF2B5EF4-FFF2-40B4-BE49-F238E27FC236}">
                <a16:creationId xmlns:a16="http://schemas.microsoft.com/office/drawing/2014/main" id="{823785D5-74B8-463A-8CDC-CFAF7DCF834E}"/>
              </a:ext>
            </a:extLst>
          </p:cNvPr>
          <p:cNvSpPr/>
          <p:nvPr/>
        </p:nvSpPr>
        <p:spPr>
          <a:xfrm>
            <a:off x="5229712" y="3560033"/>
            <a:ext cx="3905094" cy="707886"/>
          </a:xfrm>
          <a:prstGeom prst="rect">
            <a:avLst/>
          </a:prstGeom>
        </p:spPr>
        <p:txBody>
          <a:bodyPr wrap="square">
            <a:spAutoFit/>
          </a:bodyPr>
          <a:lstStyle/>
          <a:p>
            <a:r>
              <a:rPr lang="en-GB" sz="2000" dirty="0">
                <a:solidFill>
                  <a:schemeClr val="accent1"/>
                </a:solidFill>
                <a:latin typeface="Montserrat"/>
                <a:sym typeface="Montserrat"/>
              </a:rPr>
              <a:t>Remembering faster, happens through practice.</a:t>
            </a:r>
            <a:endParaRPr lang="en-US" sz="2000" dirty="0">
              <a:solidFill>
                <a:schemeClr val="accent1"/>
              </a:solidFill>
              <a:latin typeface="Montserrat"/>
              <a:sym typeface="Montserrat"/>
            </a:endParaRPr>
          </a:p>
        </p:txBody>
      </p:sp>
    </p:spTree>
    <p:extLst>
      <p:ext uri="{BB962C8B-B14F-4D97-AF65-F5344CB8AC3E}">
        <p14:creationId xmlns:p14="http://schemas.microsoft.com/office/powerpoint/2010/main" val="1254461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3"/>
                                        </p:tgtEl>
                                        <p:attrNameLst>
                                          <p:attrName>style.visibility</p:attrName>
                                        </p:attrNameLst>
                                      </p:cBhvr>
                                      <p:to>
                                        <p:strVal val="visible"/>
                                      </p:to>
                                    </p:set>
                                    <p:animEffect transition="in" filter="fade">
                                      <p:cBhvr>
                                        <p:cTn id="7" dur="1000"/>
                                        <p:tgtEl>
                                          <p:spTgt spid="583"/>
                                        </p:tgtEl>
                                      </p:cBhvr>
                                    </p:animEffect>
                                  </p:childTnLst>
                                </p:cTn>
                              </p:par>
                              <p:par>
                                <p:cTn id="8" presetID="10" presetClass="entr" presetSubtype="0" fill="hold" nodeType="withEffect">
                                  <p:stCondLst>
                                    <p:cond delay="0"/>
                                  </p:stCondLst>
                                  <p:childTnLst>
                                    <p:set>
                                      <p:cBhvr>
                                        <p:cTn id="9" dur="1" fill="hold">
                                          <p:stCondLst>
                                            <p:cond delay="0"/>
                                          </p:stCondLst>
                                        </p:cTn>
                                        <p:tgtEl>
                                          <p:spTgt spid="587"/>
                                        </p:tgtEl>
                                        <p:attrNameLst>
                                          <p:attrName>style.visibility</p:attrName>
                                        </p:attrNameLst>
                                      </p:cBhvr>
                                      <p:to>
                                        <p:strVal val="visible"/>
                                      </p:to>
                                    </p:set>
                                    <p:animEffect transition="in" filter="fade">
                                      <p:cBhvr>
                                        <p:cTn id="10" dur="1000"/>
                                        <p:tgtEl>
                                          <p:spTgt spid="587"/>
                                        </p:tgtEl>
                                      </p:cBhvr>
                                    </p:animEffect>
                                  </p:childTnLst>
                                </p:cTn>
                              </p:par>
                              <p:par>
                                <p:cTn id="11" presetID="10" presetClass="entr" presetSubtype="0" fill="hold" nodeType="withEffect">
                                  <p:stCondLst>
                                    <p:cond delay="0"/>
                                  </p:stCondLst>
                                  <p:childTnLst>
                                    <p:set>
                                      <p:cBhvr>
                                        <p:cTn id="12" dur="1" fill="hold">
                                          <p:stCondLst>
                                            <p:cond delay="0"/>
                                          </p:stCondLst>
                                        </p:cTn>
                                        <p:tgtEl>
                                          <p:spTgt spid="589"/>
                                        </p:tgtEl>
                                        <p:attrNameLst>
                                          <p:attrName>style.visibility</p:attrName>
                                        </p:attrNameLst>
                                      </p:cBhvr>
                                      <p:to>
                                        <p:strVal val="visible"/>
                                      </p:to>
                                    </p:set>
                                    <p:animEffect transition="in" filter="fade">
                                      <p:cBhvr>
                                        <p:cTn id="13" dur="1000"/>
                                        <p:tgtEl>
                                          <p:spTgt spid="589"/>
                                        </p:tgtEl>
                                      </p:cBhvr>
                                    </p:animEffect>
                                  </p:childTnLst>
                                </p:cTn>
                              </p:par>
                              <p:par>
                                <p:cTn id="14" presetID="10" presetClass="entr" presetSubtype="0" fill="hold" nodeType="withEffect">
                                  <p:stCondLst>
                                    <p:cond delay="0"/>
                                  </p:stCondLst>
                                  <p:childTnLst>
                                    <p:set>
                                      <p:cBhvr>
                                        <p:cTn id="15" dur="1" fill="hold">
                                          <p:stCondLst>
                                            <p:cond delay="0"/>
                                          </p:stCondLst>
                                        </p:cTn>
                                        <p:tgtEl>
                                          <p:spTgt spid="586"/>
                                        </p:tgtEl>
                                        <p:attrNameLst>
                                          <p:attrName>style.visibility</p:attrName>
                                        </p:attrNameLst>
                                      </p:cBhvr>
                                      <p:to>
                                        <p:strVal val="visible"/>
                                      </p:to>
                                    </p:set>
                                    <p:animEffect transition="in" filter="fade">
                                      <p:cBhvr>
                                        <p:cTn id="16" dur="1000"/>
                                        <p:tgtEl>
                                          <p:spTgt spid="586"/>
                                        </p:tgtEl>
                                      </p:cBhvr>
                                    </p:animEffect>
                                  </p:childTnLst>
                                </p:cTn>
                              </p:par>
                              <p:par>
                                <p:cTn id="17" presetID="10" presetClass="entr" presetSubtype="0" fill="hold" nodeType="withEffect">
                                  <p:stCondLst>
                                    <p:cond delay="0"/>
                                  </p:stCondLst>
                                  <p:childTnLst>
                                    <p:set>
                                      <p:cBhvr>
                                        <p:cTn id="18" dur="1" fill="hold">
                                          <p:stCondLst>
                                            <p:cond delay="0"/>
                                          </p:stCondLst>
                                        </p:cTn>
                                        <p:tgtEl>
                                          <p:spTgt spid="590"/>
                                        </p:tgtEl>
                                        <p:attrNameLst>
                                          <p:attrName>style.visibility</p:attrName>
                                        </p:attrNameLst>
                                      </p:cBhvr>
                                      <p:to>
                                        <p:strVal val="visible"/>
                                      </p:to>
                                    </p:set>
                                    <p:animEffect transition="in" filter="fade">
                                      <p:cBhvr>
                                        <p:cTn id="19" dur="1000"/>
                                        <p:tgtEl>
                                          <p:spTgt spid="5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938805" y="955649"/>
            <a:ext cx="7835245" cy="3679202"/>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1058154" y="1636664"/>
            <a:ext cx="7534413" cy="2466954"/>
          </a:xfrm>
          <a:prstGeom prst="rect">
            <a:avLst/>
          </a:prstGeom>
        </p:spPr>
        <p:txBody>
          <a:bodyPr spcFirstLastPara="1" wrap="square" lIns="91425" tIns="91425" rIns="91425" bIns="91425" anchor="t" anchorCtr="0">
            <a:noAutofit/>
          </a:bodyPr>
          <a:lstStyle/>
          <a:p>
            <a:pPr lvl="0" algn="just">
              <a:buClr>
                <a:schemeClr val="dk1"/>
              </a:buClr>
              <a:buSzPts val="1100"/>
            </a:pPr>
            <a:r>
              <a:rPr lang="en-GB" sz="2000" b="0" i="1" dirty="0"/>
              <a:t>“</a:t>
            </a:r>
            <a:r>
              <a:rPr lang="en-GB" sz="2400" b="0" i="1" dirty="0"/>
              <a:t>In any case, your octopus can get tired. It can hold on to information for just a little while—maybe ten to fifteen seconds. Then the information begins to slip away unless you concentrate or repeat it to hold it in mind</a:t>
            </a:r>
            <a:r>
              <a:rPr lang="en-GB" b="0" i="1" dirty="0"/>
              <a:t>.</a:t>
            </a:r>
            <a:r>
              <a:rPr lang="en-GB" sz="2400" b="0" i="1" dirty="0"/>
              <a:t>”.</a:t>
            </a:r>
            <a:endParaRPr sz="2400" dirty="0"/>
          </a:p>
        </p:txBody>
      </p:sp>
      <p:sp>
        <p:nvSpPr>
          <p:cNvPr id="812" name="Google Shape;812;p71"/>
          <p:cNvSpPr txBox="1">
            <a:spLocks noGrp="1"/>
          </p:cNvSpPr>
          <p:nvPr>
            <p:ph type="subTitle" idx="1"/>
          </p:nvPr>
        </p:nvSpPr>
        <p:spPr>
          <a:xfrm>
            <a:off x="4731250" y="3992103"/>
            <a:ext cx="4042800" cy="498600"/>
          </a:xfrm>
          <a:prstGeom prst="rect">
            <a:avLst/>
          </a:prstGeom>
        </p:spPr>
        <p:txBody>
          <a:bodyPr spcFirstLastPara="1" wrap="square" lIns="91425" tIns="91425" rIns="91425" bIns="91425" anchor="t" anchorCtr="0">
            <a:noAutofit/>
          </a:bodyPr>
          <a:lstStyle/>
          <a:p>
            <a:pPr marL="0" lvl="0" indent="0"/>
            <a:r>
              <a:rPr lang="en" dirty="0"/>
              <a:t>—</a:t>
            </a:r>
            <a:r>
              <a:rPr lang="en-GB" b="0" i="1" dirty="0"/>
              <a:t>Barbara Oakley</a:t>
            </a:r>
            <a:endParaRPr dirty="0"/>
          </a:p>
          <a:p>
            <a:pPr marL="0" lvl="0" indent="0" algn="ctr" rtl="0">
              <a:spcBef>
                <a:spcPts val="0"/>
              </a:spcBef>
              <a:spcAft>
                <a:spcPts val="0"/>
              </a:spcAft>
              <a:buNone/>
            </a:pPr>
            <a:endParaRPr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solidFill>
                  <a:schemeClr val="accent3"/>
                </a:solidFill>
                <a:latin typeface="Montserrat"/>
                <a:ea typeface="Montserrat"/>
                <a:cs typeface="Montserrat"/>
                <a:sym typeface="Montserrat"/>
              </a:rPr>
              <a:t>“</a:t>
            </a:r>
            <a:endParaRPr sz="7200" b="1" dirty="0">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2244891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63"/>
          <p:cNvSpPr txBox="1">
            <a:spLocks noGrp="1"/>
          </p:cNvSpPr>
          <p:nvPr>
            <p:ph type="title" idx="2"/>
          </p:nvPr>
        </p:nvSpPr>
        <p:spPr>
          <a:xfrm>
            <a:off x="1056100" y="1739050"/>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619" name="Google Shape;619;p63"/>
          <p:cNvSpPr txBox="1">
            <a:spLocks noGrp="1"/>
          </p:cNvSpPr>
          <p:nvPr>
            <p:ph type="title"/>
          </p:nvPr>
        </p:nvSpPr>
        <p:spPr>
          <a:xfrm>
            <a:off x="4090523" y="1654071"/>
            <a:ext cx="3730008" cy="1303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5400" dirty="0"/>
              <a:t>LESSON 5</a:t>
            </a:r>
            <a:r>
              <a:rPr lang="en" sz="5400" dirty="0"/>
              <a:t> </a:t>
            </a:r>
            <a:endParaRPr sz="5400" dirty="0"/>
          </a:p>
        </p:txBody>
      </p:sp>
      <p:sp>
        <p:nvSpPr>
          <p:cNvPr id="620" name="Google Shape;620;p63"/>
          <p:cNvSpPr txBox="1">
            <a:spLocks noGrp="1"/>
          </p:cNvSpPr>
          <p:nvPr>
            <p:ph type="subTitle" idx="1"/>
          </p:nvPr>
        </p:nvSpPr>
        <p:spPr>
          <a:xfrm>
            <a:off x="4013108" y="2903639"/>
            <a:ext cx="3807423" cy="719060"/>
          </a:xfrm>
          <a:prstGeom prst="rect">
            <a:avLst/>
          </a:prstGeom>
        </p:spPr>
        <p:txBody>
          <a:bodyPr spcFirstLastPara="1" wrap="square" lIns="91425" tIns="91425" rIns="91425" bIns="91425" anchor="t" anchorCtr="0">
            <a:noAutofit/>
          </a:bodyPr>
          <a:lstStyle/>
          <a:p>
            <a:r>
              <a:rPr lang="en-GB" sz="2000" dirty="0"/>
              <a:t>Convert Facts Into Pictures To Remember Them</a:t>
            </a:r>
          </a:p>
        </p:txBody>
      </p:sp>
    </p:spTree>
    <p:extLst>
      <p:ext uri="{BB962C8B-B14F-4D97-AF65-F5344CB8AC3E}">
        <p14:creationId xmlns:p14="http://schemas.microsoft.com/office/powerpoint/2010/main" val="2790415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57"/>
          <p:cNvSpPr txBox="1">
            <a:spLocks noGrp="1"/>
          </p:cNvSpPr>
          <p:nvPr>
            <p:ph type="title"/>
          </p:nvPr>
        </p:nvSpPr>
        <p:spPr>
          <a:xfrm>
            <a:off x="657778" y="1585328"/>
            <a:ext cx="7828443" cy="181802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dirty="0"/>
              <a:t>LEARNING H</a:t>
            </a:r>
            <a:r>
              <a:rPr lang="en-GB" sz="4400" dirty="0"/>
              <a:t>OW TO LEARN</a:t>
            </a:r>
            <a:endParaRPr sz="44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pic>
        <p:nvPicPr>
          <p:cNvPr id="1243" name="Google Shape;1243;p88"/>
          <p:cNvPicPr preferRelativeResize="0">
            <a:picLocks noGrp="1"/>
          </p:cNvPicPr>
          <p:nvPr>
            <p:ph type="pic" idx="2"/>
          </p:nvPr>
        </p:nvPicPr>
        <p:blipFill rotWithShape="1">
          <a:blip r:embed="rId3">
            <a:alphaModFix/>
          </a:blip>
          <a:srcRect/>
          <a:stretch/>
        </p:blipFill>
        <p:spPr>
          <a:xfrm>
            <a:off x="-9525" y="-9525"/>
            <a:ext cx="9153523" cy="5148857"/>
          </a:xfrm>
          <a:prstGeom prst="rect">
            <a:avLst/>
          </a:prstGeom>
        </p:spPr>
      </p:pic>
      <p:sp>
        <p:nvSpPr>
          <p:cNvPr id="1244" name="Google Shape;1244;p88"/>
          <p:cNvSpPr/>
          <p:nvPr/>
        </p:nvSpPr>
        <p:spPr>
          <a:xfrm>
            <a:off x="-886400" y="3749200"/>
            <a:ext cx="2315100" cy="2315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8"/>
          <p:cNvSpPr/>
          <p:nvPr/>
        </p:nvSpPr>
        <p:spPr>
          <a:xfrm flipH="1">
            <a:off x="394575" y="2310431"/>
            <a:ext cx="3137382" cy="2514244"/>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8"/>
          <p:cNvSpPr txBox="1">
            <a:spLocks noGrp="1"/>
          </p:cNvSpPr>
          <p:nvPr>
            <p:ph type="title"/>
          </p:nvPr>
        </p:nvSpPr>
        <p:spPr>
          <a:xfrm>
            <a:off x="713400" y="2571750"/>
            <a:ext cx="2965140" cy="2032350"/>
          </a:xfrm>
          <a:prstGeom prst="rect">
            <a:avLst/>
          </a:prstGeom>
        </p:spPr>
        <p:txBody>
          <a:bodyPr spcFirstLastPara="1" wrap="square" lIns="91425" tIns="91425" rIns="91425" bIns="91425" anchor="t" anchorCtr="0">
            <a:noAutofit/>
          </a:bodyPr>
          <a:lstStyle/>
          <a:p>
            <a:r>
              <a:rPr lang="en-GB" sz="2800" dirty="0">
                <a:solidFill>
                  <a:srgbClr val="555555"/>
                </a:solidFill>
                <a:latin typeface="Alegreya"/>
              </a:rPr>
              <a:t>learning how to better remember things – is much more valuable.</a:t>
            </a:r>
            <a:endParaRPr lang="en-US" sz="2800" dirty="0"/>
          </a:p>
        </p:txBody>
      </p:sp>
      <p:sp>
        <p:nvSpPr>
          <p:cNvPr id="1247" name="Google Shape;1247;p88"/>
          <p:cNvSpPr/>
          <p:nvPr/>
        </p:nvSpPr>
        <p:spPr>
          <a:xfrm>
            <a:off x="394575" y="-481825"/>
            <a:ext cx="1377900" cy="1377900"/>
          </a:xfrm>
          <a:prstGeom prst="donut">
            <a:avLst>
              <a:gd name="adj" fmla="val 1455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10363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45458CFC-7117-4704-8185-4D0D08E88C1B}"/>
              </a:ext>
            </a:extLst>
          </p:cNvPr>
          <p:cNvPicPr>
            <a:picLocks noGrp="1" noChangeAspect="1"/>
          </p:cNvPicPr>
          <p:nvPr>
            <p:ph type="pic" idx="2"/>
          </p:nvPr>
        </p:nvPicPr>
        <p:blipFill>
          <a:blip r:embed="rId3"/>
          <a:srcRect t="362" b="362"/>
          <a:stretch>
            <a:fillRect/>
          </a:stretch>
        </p:blipFill>
        <p:spPr>
          <a:prstGeom prst="rect">
            <a:avLst/>
          </a:prstGeom>
        </p:spPr>
      </p:pic>
      <p:sp>
        <p:nvSpPr>
          <p:cNvPr id="633" name="Google Shape;633;p65"/>
          <p:cNvSpPr/>
          <p:nvPr/>
        </p:nvSpPr>
        <p:spPr>
          <a:xfrm rot="10800000">
            <a:off x="4243299" y="2108006"/>
            <a:ext cx="4187425" cy="2496094"/>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636" name="Google Shape;636;p65"/>
          <p:cNvSpPr/>
          <p:nvPr/>
        </p:nvSpPr>
        <p:spPr>
          <a:xfrm>
            <a:off x="2875600" y="2761650"/>
            <a:ext cx="1367700" cy="1367700"/>
          </a:xfrm>
          <a:prstGeom prst="donut">
            <a:avLst>
              <a:gd name="adj" fmla="val 1590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6E6346BE-0070-46C3-8942-A697EFA75BD0}"/>
              </a:ext>
            </a:extLst>
          </p:cNvPr>
          <p:cNvSpPr/>
          <p:nvPr/>
        </p:nvSpPr>
        <p:spPr>
          <a:xfrm>
            <a:off x="4257406" y="2405562"/>
            <a:ext cx="4340084" cy="1631216"/>
          </a:xfrm>
          <a:prstGeom prst="rect">
            <a:avLst/>
          </a:prstGeom>
        </p:spPr>
        <p:txBody>
          <a:bodyPr wrap="square">
            <a:spAutoFit/>
          </a:bodyPr>
          <a:lstStyle/>
          <a:p>
            <a:r>
              <a:rPr lang="en-GB" sz="2000" dirty="0"/>
              <a:t>Nelson </a:t>
            </a:r>
            <a:r>
              <a:rPr lang="en-GB" sz="2000" dirty="0" err="1"/>
              <a:t>Dellis</a:t>
            </a:r>
            <a:r>
              <a:rPr lang="en-GB" sz="2000" dirty="0"/>
              <a:t>, 35 years old</a:t>
            </a:r>
          </a:p>
          <a:p>
            <a:r>
              <a:rPr lang="en-GB" sz="2000" dirty="0"/>
              <a:t>The author of the book "Remember It," a four-time U.S. Memory Champion (an annual competition for outstanding intellectual athletes). </a:t>
            </a:r>
            <a:endParaRPr lang="en-US" sz="2000" dirty="0"/>
          </a:p>
        </p:txBody>
      </p:sp>
    </p:spTree>
    <p:extLst>
      <p:ext uri="{BB962C8B-B14F-4D97-AF65-F5344CB8AC3E}">
        <p14:creationId xmlns:p14="http://schemas.microsoft.com/office/powerpoint/2010/main" val="1032723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36"/>
                                        </p:tgtEl>
                                        <p:attrNameLst>
                                          <p:attrName>style.visibility</p:attrName>
                                        </p:attrNameLst>
                                      </p:cBhvr>
                                      <p:to>
                                        <p:strVal val="visible"/>
                                      </p:to>
                                    </p:set>
                                    <p:animEffect transition="in" filter="fade">
                                      <p:cBhvr>
                                        <p:cTn id="11" dur="1000"/>
                                        <p:tgtEl>
                                          <p:spTgt spid="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915" name="Google Shape;915;p73"/>
          <p:cNvSpPr/>
          <p:nvPr/>
        </p:nvSpPr>
        <p:spPr>
          <a:xfrm>
            <a:off x="3139593" y="3355773"/>
            <a:ext cx="1123200" cy="1123200"/>
          </a:xfrm>
          <a:prstGeom prst="donut">
            <a:avLst>
              <a:gd name="adj" fmla="val 1327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3"/>
          <p:cNvSpPr/>
          <p:nvPr/>
        </p:nvSpPr>
        <p:spPr>
          <a:xfrm>
            <a:off x="4786225" y="1123697"/>
            <a:ext cx="1123200" cy="1123200"/>
          </a:xfrm>
          <a:prstGeom prst="donut">
            <a:avLst>
              <a:gd name="adj" fmla="val 132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4" name="Google Shape;844;p73"/>
          <p:cNvPicPr preferRelativeResize="0">
            <a:picLocks noGrp="1"/>
          </p:cNvPicPr>
          <p:nvPr>
            <p:ph type="pic" idx="16"/>
          </p:nvPr>
        </p:nvPicPr>
        <p:blipFill rotWithShape="1">
          <a:blip r:embed="rId3">
            <a:alphaModFix/>
          </a:blip>
          <a:srcRect l="7169" r="7169"/>
          <a:stretch/>
        </p:blipFill>
        <p:spPr>
          <a:xfrm>
            <a:off x="3575886" y="1733981"/>
            <a:ext cx="1993499" cy="2414100"/>
          </a:xfrm>
          <a:prstGeom prst="rect">
            <a:avLst/>
          </a:prstGeom>
        </p:spPr>
      </p:pic>
      <p:sp>
        <p:nvSpPr>
          <p:cNvPr id="845" name="Google Shape;845;p73"/>
          <p:cNvSpPr txBox="1">
            <a:spLocks noGrp="1"/>
          </p:cNvSpPr>
          <p:nvPr>
            <p:ph type="title"/>
          </p:nvPr>
        </p:nvSpPr>
        <p:spPr>
          <a:xfrm>
            <a:off x="104431" y="400919"/>
            <a:ext cx="7738200" cy="572700"/>
          </a:xfrm>
          <a:prstGeom prst="rect">
            <a:avLst/>
          </a:prstGeom>
        </p:spPr>
        <p:txBody>
          <a:bodyPr spcFirstLastPara="1" wrap="square" lIns="91425" tIns="91425" rIns="91425" bIns="91425" anchor="t" anchorCtr="0">
            <a:noAutofit/>
          </a:bodyPr>
          <a:lstStyle/>
          <a:p>
            <a:pPr lvl="0"/>
            <a:r>
              <a:rPr lang="en-GB" dirty="0"/>
              <a:t>Nelson shares a few tips:</a:t>
            </a:r>
            <a:endParaRPr dirty="0"/>
          </a:p>
        </p:txBody>
      </p:sp>
      <p:sp>
        <p:nvSpPr>
          <p:cNvPr id="846" name="Google Shape;846;p73"/>
          <p:cNvSpPr txBox="1">
            <a:spLocks noGrp="1"/>
          </p:cNvSpPr>
          <p:nvPr>
            <p:ph type="subTitle" idx="9"/>
          </p:nvPr>
        </p:nvSpPr>
        <p:spPr>
          <a:xfrm>
            <a:off x="713400" y="3733430"/>
            <a:ext cx="2253000" cy="393600"/>
          </a:xfrm>
          <a:prstGeom prst="rect">
            <a:avLst/>
          </a:prstGeom>
        </p:spPr>
        <p:txBody>
          <a:bodyPr spcFirstLastPara="1" wrap="square" lIns="91425" tIns="91425" rIns="91425" bIns="91425" anchor="b" anchorCtr="0">
            <a:noAutofit/>
          </a:bodyPr>
          <a:lstStyle/>
          <a:p>
            <a:pPr marL="0" lvl="0" indent="0"/>
            <a:r>
              <a:rPr lang="en-US" sz="2000" dirty="0"/>
              <a:t>Picture things</a:t>
            </a:r>
            <a:endParaRPr sz="2000" dirty="0"/>
          </a:p>
        </p:txBody>
      </p:sp>
      <p:sp>
        <p:nvSpPr>
          <p:cNvPr id="847" name="Google Shape;847;p73"/>
          <p:cNvSpPr txBox="1">
            <a:spLocks noGrp="1"/>
          </p:cNvSpPr>
          <p:nvPr>
            <p:ph type="subTitle" idx="7"/>
          </p:nvPr>
        </p:nvSpPr>
        <p:spPr>
          <a:xfrm>
            <a:off x="713400" y="1365252"/>
            <a:ext cx="2253000" cy="393600"/>
          </a:xfrm>
          <a:prstGeom prst="rect">
            <a:avLst/>
          </a:prstGeom>
        </p:spPr>
        <p:txBody>
          <a:bodyPr spcFirstLastPara="1" wrap="square" lIns="91425" tIns="91425" rIns="91425" bIns="91425" anchor="b" anchorCtr="0">
            <a:noAutofit/>
          </a:bodyPr>
          <a:lstStyle/>
          <a:p>
            <a:pPr marL="0" lvl="0" indent="0"/>
            <a:r>
              <a:rPr lang="en-US" sz="2000" dirty="0"/>
              <a:t>Focus</a:t>
            </a:r>
            <a:endParaRPr sz="2000" dirty="0"/>
          </a:p>
        </p:txBody>
      </p:sp>
      <p:sp>
        <p:nvSpPr>
          <p:cNvPr id="848" name="Google Shape;848;p73"/>
          <p:cNvSpPr txBox="1">
            <a:spLocks noGrp="1"/>
          </p:cNvSpPr>
          <p:nvPr>
            <p:ph type="subTitle" idx="8"/>
          </p:nvPr>
        </p:nvSpPr>
        <p:spPr>
          <a:xfrm>
            <a:off x="0" y="1555252"/>
            <a:ext cx="2965740" cy="863261"/>
          </a:xfrm>
          <a:prstGeom prst="rect">
            <a:avLst/>
          </a:prstGeom>
        </p:spPr>
        <p:txBody>
          <a:bodyPr spcFirstLastPara="1" wrap="square" lIns="91425" tIns="91425" rIns="91425" bIns="91425" anchor="t" anchorCtr="0">
            <a:noAutofit/>
          </a:bodyPr>
          <a:lstStyle/>
          <a:p>
            <a:pPr marL="0" lvl="0" indent="0"/>
            <a:r>
              <a:rPr lang="en-GB" sz="1600" dirty="0"/>
              <a:t>Remind yourself to concentrate when capturing information</a:t>
            </a:r>
            <a:endParaRPr sz="1600" dirty="0"/>
          </a:p>
        </p:txBody>
      </p:sp>
      <p:sp>
        <p:nvSpPr>
          <p:cNvPr id="849" name="Google Shape;849;p73"/>
          <p:cNvSpPr txBox="1">
            <a:spLocks noGrp="1"/>
          </p:cNvSpPr>
          <p:nvPr>
            <p:ph type="subTitle" idx="13"/>
          </p:nvPr>
        </p:nvSpPr>
        <p:spPr>
          <a:xfrm>
            <a:off x="0" y="3959561"/>
            <a:ext cx="2966400" cy="1025263"/>
          </a:xfrm>
          <a:prstGeom prst="rect">
            <a:avLst/>
          </a:prstGeom>
        </p:spPr>
        <p:txBody>
          <a:bodyPr spcFirstLastPara="1" wrap="square" lIns="91425" tIns="91425" rIns="91425" bIns="91425" anchor="t" anchorCtr="0">
            <a:noAutofit/>
          </a:bodyPr>
          <a:lstStyle/>
          <a:p>
            <a:pPr marL="0" lvl="0" indent="0"/>
            <a:r>
              <a:rPr lang="en-GB" sz="1600" dirty="0"/>
              <a:t>Convert facts into memorable images with movement</a:t>
            </a:r>
            <a:endParaRPr sz="1600" dirty="0"/>
          </a:p>
        </p:txBody>
      </p:sp>
      <p:sp>
        <p:nvSpPr>
          <p:cNvPr id="850" name="Google Shape;850;p73"/>
          <p:cNvSpPr txBox="1">
            <a:spLocks noGrp="1"/>
          </p:cNvSpPr>
          <p:nvPr>
            <p:ph type="subTitle" idx="14"/>
          </p:nvPr>
        </p:nvSpPr>
        <p:spPr>
          <a:xfrm>
            <a:off x="6055763" y="1914228"/>
            <a:ext cx="2253000" cy="393600"/>
          </a:xfrm>
          <a:prstGeom prst="rect">
            <a:avLst/>
          </a:prstGeom>
        </p:spPr>
        <p:txBody>
          <a:bodyPr spcFirstLastPara="1" wrap="square" lIns="91425" tIns="91425" rIns="91425" bIns="91425" anchor="b" anchorCtr="0">
            <a:noAutofit/>
          </a:bodyPr>
          <a:lstStyle/>
          <a:p>
            <a:pPr marL="0" lvl="0" indent="0"/>
            <a:r>
              <a:rPr lang="en-US" sz="2000" dirty="0"/>
              <a:t>Store it</a:t>
            </a:r>
            <a:endParaRPr sz="2000" dirty="0"/>
          </a:p>
        </p:txBody>
      </p:sp>
      <p:sp>
        <p:nvSpPr>
          <p:cNvPr id="851" name="Google Shape;851;p73"/>
          <p:cNvSpPr txBox="1">
            <a:spLocks noGrp="1"/>
          </p:cNvSpPr>
          <p:nvPr>
            <p:ph type="subTitle" idx="15"/>
          </p:nvPr>
        </p:nvSpPr>
        <p:spPr>
          <a:xfrm>
            <a:off x="6055761" y="2140360"/>
            <a:ext cx="3137099" cy="740532"/>
          </a:xfrm>
          <a:prstGeom prst="rect">
            <a:avLst/>
          </a:prstGeom>
        </p:spPr>
        <p:txBody>
          <a:bodyPr spcFirstLastPara="1" wrap="square" lIns="91425" tIns="91425" rIns="91425" bIns="91425" anchor="t" anchorCtr="0">
            <a:noAutofit/>
          </a:bodyPr>
          <a:lstStyle/>
          <a:p>
            <a:pPr marL="0" lvl="0" indent="0"/>
            <a:r>
              <a:rPr lang="en-GB" sz="1600" dirty="0"/>
              <a:t>Relate new information to existing knowledge for better retention</a:t>
            </a:r>
            <a:endParaRPr sz="1600" dirty="0"/>
          </a:p>
        </p:txBody>
      </p:sp>
      <p:sp>
        <p:nvSpPr>
          <p:cNvPr id="852" name="Google Shape;852;p73"/>
          <p:cNvSpPr txBox="1">
            <a:spLocks noGrp="1"/>
          </p:cNvSpPr>
          <p:nvPr>
            <p:ph type="subTitle" idx="1"/>
          </p:nvPr>
        </p:nvSpPr>
        <p:spPr>
          <a:xfrm>
            <a:off x="713400" y="2547788"/>
            <a:ext cx="2253000" cy="393600"/>
          </a:xfrm>
          <a:prstGeom prst="rect">
            <a:avLst/>
          </a:prstGeom>
        </p:spPr>
        <p:txBody>
          <a:bodyPr spcFirstLastPara="1" wrap="square" lIns="91425" tIns="91425" rIns="91425" bIns="91425" anchor="b" anchorCtr="0">
            <a:noAutofit/>
          </a:bodyPr>
          <a:lstStyle/>
          <a:p>
            <a:pPr marL="0" lvl="0" indent="0"/>
            <a:r>
              <a:rPr lang="en-US" sz="2000" dirty="0"/>
              <a:t>Practice</a:t>
            </a:r>
            <a:endParaRPr sz="2000" dirty="0"/>
          </a:p>
        </p:txBody>
      </p:sp>
      <p:sp>
        <p:nvSpPr>
          <p:cNvPr id="853" name="Google Shape;853;p73"/>
          <p:cNvSpPr txBox="1">
            <a:spLocks noGrp="1"/>
          </p:cNvSpPr>
          <p:nvPr>
            <p:ph type="subTitle" idx="2"/>
          </p:nvPr>
        </p:nvSpPr>
        <p:spPr>
          <a:xfrm>
            <a:off x="0" y="2773918"/>
            <a:ext cx="2966400" cy="950085"/>
          </a:xfrm>
          <a:prstGeom prst="rect">
            <a:avLst/>
          </a:prstGeom>
        </p:spPr>
        <p:txBody>
          <a:bodyPr spcFirstLastPara="1" wrap="square" lIns="91425" tIns="91425" rIns="91425" bIns="91425" anchor="t" anchorCtr="0">
            <a:noAutofit/>
          </a:bodyPr>
          <a:lstStyle/>
          <a:p>
            <a:pPr marL="0" lvl="0" indent="0"/>
            <a:r>
              <a:rPr lang="en-GB" sz="1600" dirty="0"/>
              <a:t>Regular practice is essential for improving memory.</a:t>
            </a:r>
            <a:endParaRPr sz="1600" dirty="0"/>
          </a:p>
        </p:txBody>
      </p:sp>
      <p:sp>
        <p:nvSpPr>
          <p:cNvPr id="856" name="Google Shape;856;p73"/>
          <p:cNvSpPr txBox="1">
            <a:spLocks noGrp="1"/>
          </p:cNvSpPr>
          <p:nvPr>
            <p:ph type="subTitle" idx="5"/>
          </p:nvPr>
        </p:nvSpPr>
        <p:spPr>
          <a:xfrm>
            <a:off x="6041006" y="3180659"/>
            <a:ext cx="2253000" cy="393600"/>
          </a:xfrm>
          <a:prstGeom prst="rect">
            <a:avLst/>
          </a:prstGeom>
        </p:spPr>
        <p:txBody>
          <a:bodyPr spcFirstLastPara="1" wrap="square" lIns="91425" tIns="91425" rIns="91425" bIns="91425" anchor="b" anchorCtr="0">
            <a:noAutofit/>
          </a:bodyPr>
          <a:lstStyle/>
          <a:p>
            <a:pPr marL="0" lvl="0" indent="0"/>
            <a:r>
              <a:rPr lang="en-US" sz="2000" dirty="0"/>
              <a:t>Recall</a:t>
            </a:r>
            <a:endParaRPr sz="2000" dirty="0"/>
          </a:p>
        </p:txBody>
      </p:sp>
      <p:sp>
        <p:nvSpPr>
          <p:cNvPr id="857" name="Google Shape;857;p73"/>
          <p:cNvSpPr txBox="1">
            <a:spLocks noGrp="1"/>
          </p:cNvSpPr>
          <p:nvPr>
            <p:ph type="subTitle" idx="6"/>
          </p:nvPr>
        </p:nvSpPr>
        <p:spPr>
          <a:xfrm>
            <a:off x="6048248" y="3377553"/>
            <a:ext cx="2972644" cy="851754"/>
          </a:xfrm>
          <a:prstGeom prst="rect">
            <a:avLst/>
          </a:prstGeom>
        </p:spPr>
        <p:txBody>
          <a:bodyPr spcFirstLastPara="1" wrap="square" lIns="91425" tIns="91425" rIns="91425" bIns="91425" anchor="t" anchorCtr="0">
            <a:noAutofit/>
          </a:bodyPr>
          <a:lstStyle/>
          <a:p>
            <a:pPr marL="0" lvl="0" indent="0"/>
            <a:r>
              <a:rPr lang="en-US" sz="1600" dirty="0"/>
              <a:t>Actively recall gathered information</a:t>
            </a:r>
            <a:endParaRPr sz="1600" dirty="0"/>
          </a:p>
        </p:txBody>
      </p:sp>
      <p:sp>
        <p:nvSpPr>
          <p:cNvPr id="858" name="Google Shape;858;p73"/>
          <p:cNvSpPr/>
          <p:nvPr/>
        </p:nvSpPr>
        <p:spPr>
          <a:xfrm>
            <a:off x="4915867" y="3494541"/>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3"/>
          <p:cNvSpPr/>
          <p:nvPr/>
        </p:nvSpPr>
        <p:spPr>
          <a:xfrm>
            <a:off x="3112625" y="2588801"/>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60" name="Google Shape;860;p73"/>
          <p:cNvSpPr/>
          <p:nvPr/>
        </p:nvSpPr>
        <p:spPr>
          <a:xfrm>
            <a:off x="5374021" y="2043730"/>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61" name="Google Shape;861;p73"/>
          <p:cNvSpPr/>
          <p:nvPr/>
        </p:nvSpPr>
        <p:spPr>
          <a:xfrm>
            <a:off x="5374021" y="3222204"/>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63" name="Google Shape;863;p73"/>
          <p:cNvSpPr/>
          <p:nvPr/>
        </p:nvSpPr>
        <p:spPr>
          <a:xfrm rot="10800000">
            <a:off x="3574613" y="1731321"/>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3"/>
          <p:cNvSpPr/>
          <p:nvPr/>
        </p:nvSpPr>
        <p:spPr>
          <a:xfrm>
            <a:off x="3112625" y="1410327"/>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grpSp>
        <p:nvGrpSpPr>
          <p:cNvPr id="865" name="Google Shape;865;p73"/>
          <p:cNvGrpSpPr/>
          <p:nvPr/>
        </p:nvGrpSpPr>
        <p:grpSpPr>
          <a:xfrm>
            <a:off x="5530715" y="2200430"/>
            <a:ext cx="345112" cy="345100"/>
            <a:chOff x="5177211" y="1488188"/>
            <a:chExt cx="402088" cy="402121"/>
          </a:xfrm>
        </p:grpSpPr>
        <p:sp>
          <p:nvSpPr>
            <p:cNvPr id="866" name="Google Shape;866;p73"/>
            <p:cNvSpPr/>
            <p:nvPr/>
          </p:nvSpPr>
          <p:spPr>
            <a:xfrm>
              <a:off x="5177211" y="1662604"/>
              <a:ext cx="209147" cy="227705"/>
            </a:xfrm>
            <a:custGeom>
              <a:avLst/>
              <a:gdLst/>
              <a:ahLst/>
              <a:cxnLst/>
              <a:rect l="l" t="t" r="r" b="b"/>
              <a:pathLst>
                <a:path w="6311" h="6871" extrusionOk="0">
                  <a:moveTo>
                    <a:pt x="4203" y="465"/>
                  </a:moveTo>
                  <a:lnTo>
                    <a:pt x="4203" y="1024"/>
                  </a:lnTo>
                  <a:cubicBezTo>
                    <a:pt x="4203" y="1298"/>
                    <a:pt x="3977" y="1525"/>
                    <a:pt x="3703" y="1525"/>
                  </a:cubicBezTo>
                  <a:lnTo>
                    <a:pt x="2108" y="1525"/>
                  </a:lnTo>
                  <a:lnTo>
                    <a:pt x="2108" y="1215"/>
                  </a:lnTo>
                  <a:cubicBezTo>
                    <a:pt x="2108" y="798"/>
                    <a:pt x="2441" y="465"/>
                    <a:pt x="2846" y="465"/>
                  </a:cubicBezTo>
                  <a:close/>
                  <a:moveTo>
                    <a:pt x="4203" y="1858"/>
                  </a:moveTo>
                  <a:lnTo>
                    <a:pt x="4203" y="2370"/>
                  </a:lnTo>
                  <a:cubicBezTo>
                    <a:pt x="4203" y="2941"/>
                    <a:pt x="3739" y="3418"/>
                    <a:pt x="3155" y="3418"/>
                  </a:cubicBezTo>
                  <a:cubicBezTo>
                    <a:pt x="2584" y="3418"/>
                    <a:pt x="2108" y="2941"/>
                    <a:pt x="2108" y="2370"/>
                  </a:cubicBezTo>
                  <a:lnTo>
                    <a:pt x="2108" y="2001"/>
                  </a:lnTo>
                  <a:lnTo>
                    <a:pt x="3703" y="2001"/>
                  </a:lnTo>
                  <a:cubicBezTo>
                    <a:pt x="3882" y="2001"/>
                    <a:pt x="4060" y="1953"/>
                    <a:pt x="4203" y="1858"/>
                  </a:cubicBezTo>
                  <a:close/>
                  <a:moveTo>
                    <a:pt x="3667" y="3894"/>
                  </a:moveTo>
                  <a:lnTo>
                    <a:pt x="3155" y="4406"/>
                  </a:lnTo>
                  <a:lnTo>
                    <a:pt x="2643" y="3894"/>
                  </a:lnTo>
                  <a:close/>
                  <a:moveTo>
                    <a:pt x="4334" y="3906"/>
                  </a:moveTo>
                  <a:cubicBezTo>
                    <a:pt x="5179" y="4013"/>
                    <a:pt x="5834" y="4739"/>
                    <a:pt x="5834" y="5620"/>
                  </a:cubicBezTo>
                  <a:lnTo>
                    <a:pt x="5834" y="6394"/>
                  </a:lnTo>
                  <a:lnTo>
                    <a:pt x="476" y="6394"/>
                  </a:lnTo>
                  <a:lnTo>
                    <a:pt x="476" y="5918"/>
                  </a:lnTo>
                  <a:lnTo>
                    <a:pt x="1465" y="5918"/>
                  </a:lnTo>
                  <a:cubicBezTo>
                    <a:pt x="1596" y="5918"/>
                    <a:pt x="1703" y="5811"/>
                    <a:pt x="1703" y="5680"/>
                  </a:cubicBezTo>
                  <a:cubicBezTo>
                    <a:pt x="1703" y="5549"/>
                    <a:pt x="1596" y="5442"/>
                    <a:pt x="1465" y="5442"/>
                  </a:cubicBezTo>
                  <a:lnTo>
                    <a:pt x="488" y="5442"/>
                  </a:lnTo>
                  <a:cubicBezTo>
                    <a:pt x="560" y="4644"/>
                    <a:pt x="1191" y="4001"/>
                    <a:pt x="1989" y="3906"/>
                  </a:cubicBezTo>
                  <a:lnTo>
                    <a:pt x="2989" y="4906"/>
                  </a:lnTo>
                  <a:cubicBezTo>
                    <a:pt x="3036" y="4954"/>
                    <a:pt x="3096" y="4977"/>
                    <a:pt x="3155" y="4977"/>
                  </a:cubicBezTo>
                  <a:cubicBezTo>
                    <a:pt x="3215" y="4977"/>
                    <a:pt x="3274" y="4954"/>
                    <a:pt x="3322" y="4906"/>
                  </a:cubicBezTo>
                  <a:lnTo>
                    <a:pt x="4334" y="3906"/>
                  </a:lnTo>
                  <a:close/>
                  <a:moveTo>
                    <a:pt x="2846" y="1"/>
                  </a:moveTo>
                  <a:cubicBezTo>
                    <a:pt x="2179" y="1"/>
                    <a:pt x="1631" y="536"/>
                    <a:pt x="1631" y="1215"/>
                  </a:cubicBezTo>
                  <a:lnTo>
                    <a:pt x="1631" y="2370"/>
                  </a:lnTo>
                  <a:cubicBezTo>
                    <a:pt x="1631" y="2775"/>
                    <a:pt x="1798" y="3144"/>
                    <a:pt x="2060" y="3418"/>
                  </a:cubicBezTo>
                  <a:cubicBezTo>
                    <a:pt x="2036" y="3418"/>
                    <a:pt x="2024" y="3418"/>
                    <a:pt x="2000" y="3430"/>
                  </a:cubicBezTo>
                  <a:cubicBezTo>
                    <a:pt x="881" y="3525"/>
                    <a:pt x="0" y="4465"/>
                    <a:pt x="0" y="5620"/>
                  </a:cubicBezTo>
                  <a:lnTo>
                    <a:pt x="0" y="6632"/>
                  </a:lnTo>
                  <a:cubicBezTo>
                    <a:pt x="0" y="6763"/>
                    <a:pt x="107" y="6870"/>
                    <a:pt x="238" y="6870"/>
                  </a:cubicBezTo>
                  <a:lnTo>
                    <a:pt x="6072" y="6870"/>
                  </a:lnTo>
                  <a:cubicBezTo>
                    <a:pt x="6203" y="6870"/>
                    <a:pt x="6310" y="6763"/>
                    <a:pt x="6310" y="6632"/>
                  </a:cubicBezTo>
                  <a:lnTo>
                    <a:pt x="6310" y="5620"/>
                  </a:lnTo>
                  <a:cubicBezTo>
                    <a:pt x="6310" y="4465"/>
                    <a:pt x="5429" y="3525"/>
                    <a:pt x="4310" y="3430"/>
                  </a:cubicBezTo>
                  <a:cubicBezTo>
                    <a:pt x="4298" y="3418"/>
                    <a:pt x="4275" y="3418"/>
                    <a:pt x="4263" y="3418"/>
                  </a:cubicBezTo>
                  <a:cubicBezTo>
                    <a:pt x="4513" y="3144"/>
                    <a:pt x="4679" y="2775"/>
                    <a:pt x="4679" y="2370"/>
                  </a:cubicBezTo>
                  <a:lnTo>
                    <a:pt x="4679" y="1120"/>
                  </a:lnTo>
                  <a:cubicBezTo>
                    <a:pt x="4679" y="1108"/>
                    <a:pt x="4679" y="1096"/>
                    <a:pt x="4679" y="1096"/>
                  </a:cubicBezTo>
                  <a:cubicBezTo>
                    <a:pt x="4679" y="1072"/>
                    <a:pt x="4679" y="1048"/>
                    <a:pt x="4679" y="1024"/>
                  </a:cubicBezTo>
                  <a:lnTo>
                    <a:pt x="4679" y="239"/>
                  </a:lnTo>
                  <a:cubicBezTo>
                    <a:pt x="4679" y="108"/>
                    <a:pt x="4572" y="1"/>
                    <a:pt x="4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3"/>
            <p:cNvSpPr/>
            <p:nvPr/>
          </p:nvSpPr>
          <p:spPr>
            <a:xfrm>
              <a:off x="5370550" y="1488188"/>
              <a:ext cx="208749" cy="227705"/>
            </a:xfrm>
            <a:custGeom>
              <a:avLst/>
              <a:gdLst/>
              <a:ahLst/>
              <a:cxnLst/>
              <a:rect l="l" t="t" r="r" b="b"/>
              <a:pathLst>
                <a:path w="6299" h="6871" extrusionOk="0">
                  <a:moveTo>
                    <a:pt x="4191" y="465"/>
                  </a:moveTo>
                  <a:lnTo>
                    <a:pt x="4191" y="1025"/>
                  </a:lnTo>
                  <a:cubicBezTo>
                    <a:pt x="4191" y="1299"/>
                    <a:pt x="3965" y="1525"/>
                    <a:pt x="3691" y="1525"/>
                  </a:cubicBezTo>
                  <a:lnTo>
                    <a:pt x="2108" y="1525"/>
                  </a:lnTo>
                  <a:lnTo>
                    <a:pt x="2108" y="1215"/>
                  </a:lnTo>
                  <a:cubicBezTo>
                    <a:pt x="2108" y="799"/>
                    <a:pt x="2429" y="465"/>
                    <a:pt x="2846" y="465"/>
                  </a:cubicBezTo>
                  <a:close/>
                  <a:moveTo>
                    <a:pt x="4191" y="1858"/>
                  </a:moveTo>
                  <a:lnTo>
                    <a:pt x="4191" y="2370"/>
                  </a:lnTo>
                  <a:cubicBezTo>
                    <a:pt x="4191" y="2942"/>
                    <a:pt x="3727" y="3418"/>
                    <a:pt x="3143" y="3418"/>
                  </a:cubicBezTo>
                  <a:cubicBezTo>
                    <a:pt x="2572" y="3418"/>
                    <a:pt x="2108" y="2942"/>
                    <a:pt x="2108" y="2370"/>
                  </a:cubicBezTo>
                  <a:lnTo>
                    <a:pt x="2108" y="2001"/>
                  </a:lnTo>
                  <a:lnTo>
                    <a:pt x="3691" y="2001"/>
                  </a:lnTo>
                  <a:cubicBezTo>
                    <a:pt x="3882" y="2001"/>
                    <a:pt x="4048" y="1954"/>
                    <a:pt x="4191" y="1858"/>
                  </a:cubicBezTo>
                  <a:close/>
                  <a:moveTo>
                    <a:pt x="3667" y="3894"/>
                  </a:moveTo>
                  <a:lnTo>
                    <a:pt x="3143" y="4406"/>
                  </a:lnTo>
                  <a:lnTo>
                    <a:pt x="2632" y="3894"/>
                  </a:lnTo>
                  <a:close/>
                  <a:moveTo>
                    <a:pt x="2846" y="1"/>
                  </a:moveTo>
                  <a:cubicBezTo>
                    <a:pt x="2179" y="1"/>
                    <a:pt x="1631" y="537"/>
                    <a:pt x="1631" y="1215"/>
                  </a:cubicBezTo>
                  <a:lnTo>
                    <a:pt x="1631" y="2370"/>
                  </a:lnTo>
                  <a:cubicBezTo>
                    <a:pt x="1631" y="2775"/>
                    <a:pt x="1786" y="3144"/>
                    <a:pt x="2048" y="3418"/>
                  </a:cubicBezTo>
                  <a:cubicBezTo>
                    <a:pt x="2036" y="3418"/>
                    <a:pt x="2012" y="3418"/>
                    <a:pt x="2000" y="3430"/>
                  </a:cubicBezTo>
                  <a:cubicBezTo>
                    <a:pt x="881" y="3525"/>
                    <a:pt x="0" y="4466"/>
                    <a:pt x="0" y="5621"/>
                  </a:cubicBezTo>
                  <a:lnTo>
                    <a:pt x="0" y="6633"/>
                  </a:lnTo>
                  <a:cubicBezTo>
                    <a:pt x="0" y="6764"/>
                    <a:pt x="107" y="6871"/>
                    <a:pt x="238" y="6871"/>
                  </a:cubicBezTo>
                  <a:lnTo>
                    <a:pt x="2143" y="6871"/>
                  </a:lnTo>
                  <a:cubicBezTo>
                    <a:pt x="2274" y="6871"/>
                    <a:pt x="2381" y="6764"/>
                    <a:pt x="2381" y="6633"/>
                  </a:cubicBezTo>
                  <a:cubicBezTo>
                    <a:pt x="2381" y="6502"/>
                    <a:pt x="2274" y="6395"/>
                    <a:pt x="2143" y="6395"/>
                  </a:cubicBezTo>
                  <a:lnTo>
                    <a:pt x="465" y="6395"/>
                  </a:lnTo>
                  <a:lnTo>
                    <a:pt x="465" y="5621"/>
                  </a:lnTo>
                  <a:cubicBezTo>
                    <a:pt x="465" y="4740"/>
                    <a:pt x="1131" y="4013"/>
                    <a:pt x="1977" y="3906"/>
                  </a:cubicBezTo>
                  <a:lnTo>
                    <a:pt x="2977" y="4906"/>
                  </a:lnTo>
                  <a:cubicBezTo>
                    <a:pt x="3024" y="4954"/>
                    <a:pt x="3084" y="4978"/>
                    <a:pt x="3143" y="4978"/>
                  </a:cubicBezTo>
                  <a:cubicBezTo>
                    <a:pt x="3215" y="4978"/>
                    <a:pt x="3274" y="4954"/>
                    <a:pt x="3322" y="4906"/>
                  </a:cubicBezTo>
                  <a:lnTo>
                    <a:pt x="4322" y="3906"/>
                  </a:lnTo>
                  <a:cubicBezTo>
                    <a:pt x="5168" y="4013"/>
                    <a:pt x="5834" y="4740"/>
                    <a:pt x="5834" y="5621"/>
                  </a:cubicBezTo>
                  <a:lnTo>
                    <a:pt x="5834" y="6395"/>
                  </a:lnTo>
                  <a:lnTo>
                    <a:pt x="4084" y="6395"/>
                  </a:lnTo>
                  <a:cubicBezTo>
                    <a:pt x="3953" y="6395"/>
                    <a:pt x="3846" y="6502"/>
                    <a:pt x="3846" y="6633"/>
                  </a:cubicBezTo>
                  <a:cubicBezTo>
                    <a:pt x="3846" y="6764"/>
                    <a:pt x="3953" y="6871"/>
                    <a:pt x="4084" y="6871"/>
                  </a:cubicBezTo>
                  <a:lnTo>
                    <a:pt x="6061" y="6871"/>
                  </a:lnTo>
                  <a:cubicBezTo>
                    <a:pt x="6191" y="6871"/>
                    <a:pt x="6299" y="6764"/>
                    <a:pt x="6299" y="6633"/>
                  </a:cubicBezTo>
                  <a:lnTo>
                    <a:pt x="6299" y="5621"/>
                  </a:lnTo>
                  <a:cubicBezTo>
                    <a:pt x="6299" y="4466"/>
                    <a:pt x="5418" y="3525"/>
                    <a:pt x="4298" y="3430"/>
                  </a:cubicBezTo>
                  <a:cubicBezTo>
                    <a:pt x="4286" y="3418"/>
                    <a:pt x="4263" y="3418"/>
                    <a:pt x="4251" y="3418"/>
                  </a:cubicBezTo>
                  <a:cubicBezTo>
                    <a:pt x="4513" y="3144"/>
                    <a:pt x="4667" y="2775"/>
                    <a:pt x="4667" y="2370"/>
                  </a:cubicBezTo>
                  <a:lnTo>
                    <a:pt x="4667" y="1120"/>
                  </a:lnTo>
                  <a:cubicBezTo>
                    <a:pt x="4667" y="1108"/>
                    <a:pt x="4667" y="1096"/>
                    <a:pt x="4667" y="1084"/>
                  </a:cubicBezTo>
                  <a:cubicBezTo>
                    <a:pt x="4667" y="1073"/>
                    <a:pt x="4667" y="1049"/>
                    <a:pt x="4667" y="1025"/>
                  </a:cubicBezTo>
                  <a:lnTo>
                    <a:pt x="4667" y="227"/>
                  </a:lnTo>
                  <a:cubicBezTo>
                    <a:pt x="4667" y="96"/>
                    <a:pt x="4560" y="1"/>
                    <a:pt x="4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3"/>
            <p:cNvSpPr/>
            <p:nvPr/>
          </p:nvSpPr>
          <p:spPr>
            <a:xfrm>
              <a:off x="5467219" y="1700085"/>
              <a:ext cx="15410" cy="15808"/>
            </a:xfrm>
            <a:custGeom>
              <a:avLst/>
              <a:gdLst/>
              <a:ahLst/>
              <a:cxnLst/>
              <a:rect l="l" t="t" r="r" b="b"/>
              <a:pathLst>
                <a:path w="465" h="477" extrusionOk="0">
                  <a:moveTo>
                    <a:pt x="226" y="1"/>
                  </a:moveTo>
                  <a:cubicBezTo>
                    <a:pt x="167" y="1"/>
                    <a:pt x="107" y="24"/>
                    <a:pt x="60" y="72"/>
                  </a:cubicBezTo>
                  <a:cubicBezTo>
                    <a:pt x="24" y="108"/>
                    <a:pt x="0" y="167"/>
                    <a:pt x="0" y="239"/>
                  </a:cubicBezTo>
                  <a:cubicBezTo>
                    <a:pt x="0" y="298"/>
                    <a:pt x="24" y="358"/>
                    <a:pt x="60" y="405"/>
                  </a:cubicBezTo>
                  <a:cubicBezTo>
                    <a:pt x="107" y="441"/>
                    <a:pt x="167" y="477"/>
                    <a:pt x="226" y="477"/>
                  </a:cubicBezTo>
                  <a:cubicBezTo>
                    <a:pt x="298" y="477"/>
                    <a:pt x="357" y="441"/>
                    <a:pt x="405" y="405"/>
                  </a:cubicBezTo>
                  <a:cubicBezTo>
                    <a:pt x="441" y="358"/>
                    <a:pt x="465" y="298"/>
                    <a:pt x="465" y="239"/>
                  </a:cubicBezTo>
                  <a:cubicBezTo>
                    <a:pt x="465" y="167"/>
                    <a:pt x="441" y="108"/>
                    <a:pt x="405" y="72"/>
                  </a:cubicBezTo>
                  <a:cubicBezTo>
                    <a:pt x="357" y="24"/>
                    <a:pt x="298" y="1"/>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3"/>
            <p:cNvSpPr/>
            <p:nvPr/>
          </p:nvSpPr>
          <p:spPr>
            <a:xfrm>
              <a:off x="5177211" y="1488188"/>
              <a:ext cx="213090" cy="147606"/>
            </a:xfrm>
            <a:custGeom>
              <a:avLst/>
              <a:gdLst/>
              <a:ahLst/>
              <a:cxnLst/>
              <a:rect l="l" t="t" r="r" b="b"/>
              <a:pathLst>
                <a:path w="6430" h="4454" extrusionOk="0">
                  <a:moveTo>
                    <a:pt x="4167" y="465"/>
                  </a:moveTo>
                  <a:cubicBezTo>
                    <a:pt x="4560" y="465"/>
                    <a:pt x="4870" y="787"/>
                    <a:pt x="4870" y="1180"/>
                  </a:cubicBezTo>
                  <a:lnTo>
                    <a:pt x="4870" y="2418"/>
                  </a:lnTo>
                  <a:cubicBezTo>
                    <a:pt x="4870" y="2477"/>
                    <a:pt x="4906" y="2537"/>
                    <a:pt x="4941" y="2585"/>
                  </a:cubicBezTo>
                  <a:lnTo>
                    <a:pt x="5596" y="3239"/>
                  </a:lnTo>
                  <a:lnTo>
                    <a:pt x="5084" y="3239"/>
                  </a:lnTo>
                  <a:cubicBezTo>
                    <a:pt x="4977" y="3239"/>
                    <a:pt x="4882" y="3323"/>
                    <a:pt x="4858" y="3430"/>
                  </a:cubicBezTo>
                  <a:cubicBezTo>
                    <a:pt x="4786" y="3751"/>
                    <a:pt x="4501" y="3978"/>
                    <a:pt x="4167" y="3978"/>
                  </a:cubicBezTo>
                  <a:lnTo>
                    <a:pt x="1191" y="3978"/>
                  </a:lnTo>
                  <a:cubicBezTo>
                    <a:pt x="798" y="3978"/>
                    <a:pt x="476" y="3656"/>
                    <a:pt x="476" y="3263"/>
                  </a:cubicBezTo>
                  <a:lnTo>
                    <a:pt x="476" y="1180"/>
                  </a:lnTo>
                  <a:cubicBezTo>
                    <a:pt x="476" y="787"/>
                    <a:pt x="798" y="465"/>
                    <a:pt x="1191" y="465"/>
                  </a:cubicBezTo>
                  <a:close/>
                  <a:moveTo>
                    <a:pt x="1191" y="1"/>
                  </a:moveTo>
                  <a:cubicBezTo>
                    <a:pt x="536" y="1"/>
                    <a:pt x="0" y="525"/>
                    <a:pt x="0" y="1180"/>
                  </a:cubicBezTo>
                  <a:lnTo>
                    <a:pt x="0" y="3263"/>
                  </a:lnTo>
                  <a:cubicBezTo>
                    <a:pt x="0" y="3918"/>
                    <a:pt x="536" y="4454"/>
                    <a:pt x="1191" y="4454"/>
                  </a:cubicBezTo>
                  <a:lnTo>
                    <a:pt x="4167" y="4454"/>
                  </a:lnTo>
                  <a:cubicBezTo>
                    <a:pt x="4656" y="4454"/>
                    <a:pt x="5084" y="4156"/>
                    <a:pt x="5263" y="3716"/>
                  </a:cubicBezTo>
                  <a:lnTo>
                    <a:pt x="6168" y="3716"/>
                  </a:lnTo>
                  <a:cubicBezTo>
                    <a:pt x="6263" y="3716"/>
                    <a:pt x="6358" y="3656"/>
                    <a:pt x="6394" y="3573"/>
                  </a:cubicBezTo>
                  <a:cubicBezTo>
                    <a:pt x="6430" y="3478"/>
                    <a:pt x="6406" y="3382"/>
                    <a:pt x="6334" y="3311"/>
                  </a:cubicBezTo>
                  <a:lnTo>
                    <a:pt x="5346" y="2323"/>
                  </a:lnTo>
                  <a:lnTo>
                    <a:pt x="5346" y="1180"/>
                  </a:lnTo>
                  <a:cubicBezTo>
                    <a:pt x="5346" y="525"/>
                    <a:pt x="4822" y="1"/>
                    <a:pt x="4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3"/>
            <p:cNvSpPr/>
            <p:nvPr/>
          </p:nvSpPr>
          <p:spPr>
            <a:xfrm>
              <a:off x="5366606" y="1742306"/>
              <a:ext cx="212693" cy="148003"/>
            </a:xfrm>
            <a:custGeom>
              <a:avLst/>
              <a:gdLst/>
              <a:ahLst/>
              <a:cxnLst/>
              <a:rect l="l" t="t" r="r" b="b"/>
              <a:pathLst>
                <a:path w="6418" h="4466" extrusionOk="0">
                  <a:moveTo>
                    <a:pt x="5239" y="477"/>
                  </a:moveTo>
                  <a:cubicBezTo>
                    <a:pt x="5632" y="477"/>
                    <a:pt x="5953" y="798"/>
                    <a:pt x="5953" y="1191"/>
                  </a:cubicBezTo>
                  <a:lnTo>
                    <a:pt x="5953" y="3275"/>
                  </a:lnTo>
                  <a:cubicBezTo>
                    <a:pt x="5953" y="3668"/>
                    <a:pt x="5632" y="3989"/>
                    <a:pt x="5239" y="3989"/>
                  </a:cubicBezTo>
                  <a:lnTo>
                    <a:pt x="2262" y="3989"/>
                  </a:lnTo>
                  <a:cubicBezTo>
                    <a:pt x="1869" y="3989"/>
                    <a:pt x="1548" y="3668"/>
                    <a:pt x="1548" y="3275"/>
                  </a:cubicBezTo>
                  <a:lnTo>
                    <a:pt x="1548" y="2037"/>
                  </a:lnTo>
                  <a:cubicBezTo>
                    <a:pt x="1548" y="1977"/>
                    <a:pt x="1524" y="1918"/>
                    <a:pt x="1477" y="1870"/>
                  </a:cubicBezTo>
                  <a:lnTo>
                    <a:pt x="822" y="1215"/>
                  </a:lnTo>
                  <a:lnTo>
                    <a:pt x="1334" y="1215"/>
                  </a:lnTo>
                  <a:cubicBezTo>
                    <a:pt x="1453" y="1215"/>
                    <a:pt x="1548" y="1144"/>
                    <a:pt x="1572" y="1036"/>
                  </a:cubicBezTo>
                  <a:cubicBezTo>
                    <a:pt x="1643" y="703"/>
                    <a:pt x="1929" y="477"/>
                    <a:pt x="2262" y="477"/>
                  </a:cubicBezTo>
                  <a:close/>
                  <a:moveTo>
                    <a:pt x="2262" y="1"/>
                  </a:moveTo>
                  <a:cubicBezTo>
                    <a:pt x="1774" y="1"/>
                    <a:pt x="1346" y="298"/>
                    <a:pt x="1167" y="739"/>
                  </a:cubicBezTo>
                  <a:lnTo>
                    <a:pt x="250" y="739"/>
                  </a:lnTo>
                  <a:cubicBezTo>
                    <a:pt x="155" y="739"/>
                    <a:pt x="72" y="798"/>
                    <a:pt x="36" y="882"/>
                  </a:cubicBezTo>
                  <a:cubicBezTo>
                    <a:pt x="0" y="977"/>
                    <a:pt x="12" y="1072"/>
                    <a:pt x="84" y="1144"/>
                  </a:cubicBezTo>
                  <a:lnTo>
                    <a:pt x="1072" y="2132"/>
                  </a:lnTo>
                  <a:lnTo>
                    <a:pt x="1072" y="3275"/>
                  </a:lnTo>
                  <a:cubicBezTo>
                    <a:pt x="1072" y="3930"/>
                    <a:pt x="1608" y="4465"/>
                    <a:pt x="2262" y="4465"/>
                  </a:cubicBezTo>
                  <a:lnTo>
                    <a:pt x="5239" y="4465"/>
                  </a:lnTo>
                  <a:cubicBezTo>
                    <a:pt x="5894" y="4465"/>
                    <a:pt x="6418" y="3930"/>
                    <a:pt x="6418" y="3275"/>
                  </a:cubicBezTo>
                  <a:lnTo>
                    <a:pt x="6418" y="1191"/>
                  </a:lnTo>
                  <a:cubicBezTo>
                    <a:pt x="6418" y="536"/>
                    <a:pt x="5894"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3"/>
            <p:cNvSpPr/>
            <p:nvPr/>
          </p:nvSpPr>
          <p:spPr>
            <a:xfrm>
              <a:off x="5470368" y="1793209"/>
              <a:ext cx="58824" cy="42253"/>
            </a:xfrm>
            <a:custGeom>
              <a:avLst/>
              <a:gdLst/>
              <a:ahLst/>
              <a:cxnLst/>
              <a:rect l="l" t="t" r="r" b="b"/>
              <a:pathLst>
                <a:path w="1775" h="1275" extrusionOk="0">
                  <a:moveTo>
                    <a:pt x="1517" y="1"/>
                  </a:moveTo>
                  <a:cubicBezTo>
                    <a:pt x="1456" y="1"/>
                    <a:pt x="1394" y="24"/>
                    <a:pt x="1346" y="72"/>
                  </a:cubicBezTo>
                  <a:lnTo>
                    <a:pt x="715" y="703"/>
                  </a:lnTo>
                  <a:lnTo>
                    <a:pt x="429" y="405"/>
                  </a:lnTo>
                  <a:cubicBezTo>
                    <a:pt x="382" y="358"/>
                    <a:pt x="319" y="334"/>
                    <a:pt x="256" y="334"/>
                  </a:cubicBezTo>
                  <a:cubicBezTo>
                    <a:pt x="194" y="334"/>
                    <a:pt x="131" y="358"/>
                    <a:pt x="84" y="405"/>
                  </a:cubicBezTo>
                  <a:cubicBezTo>
                    <a:pt x="1" y="501"/>
                    <a:pt x="1" y="643"/>
                    <a:pt x="84" y="739"/>
                  </a:cubicBezTo>
                  <a:lnTo>
                    <a:pt x="548" y="1203"/>
                  </a:lnTo>
                  <a:cubicBezTo>
                    <a:pt x="596" y="1251"/>
                    <a:pt x="655" y="1274"/>
                    <a:pt x="715" y="1274"/>
                  </a:cubicBezTo>
                  <a:cubicBezTo>
                    <a:pt x="774" y="1274"/>
                    <a:pt x="834" y="1251"/>
                    <a:pt x="882" y="1203"/>
                  </a:cubicBezTo>
                  <a:lnTo>
                    <a:pt x="1679" y="405"/>
                  </a:lnTo>
                  <a:cubicBezTo>
                    <a:pt x="1775" y="310"/>
                    <a:pt x="1775" y="155"/>
                    <a:pt x="1679" y="72"/>
                  </a:cubicBezTo>
                  <a:cubicBezTo>
                    <a:pt x="1638" y="24"/>
                    <a:pt x="1578" y="1"/>
                    <a:pt x="1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3"/>
            <p:cNvSpPr/>
            <p:nvPr/>
          </p:nvSpPr>
          <p:spPr>
            <a:xfrm>
              <a:off x="5247037" y="1514601"/>
              <a:ext cx="55278" cy="63596"/>
            </a:xfrm>
            <a:custGeom>
              <a:avLst/>
              <a:gdLst/>
              <a:ahLst/>
              <a:cxnLst/>
              <a:rect l="l" t="t" r="r" b="b"/>
              <a:pathLst>
                <a:path w="1668" h="1919" extrusionOk="0">
                  <a:moveTo>
                    <a:pt x="839" y="1"/>
                  </a:moveTo>
                  <a:cubicBezTo>
                    <a:pt x="627" y="1"/>
                    <a:pt x="419" y="83"/>
                    <a:pt x="263" y="228"/>
                  </a:cubicBezTo>
                  <a:cubicBezTo>
                    <a:pt x="96" y="383"/>
                    <a:pt x="1" y="597"/>
                    <a:pt x="1" y="823"/>
                  </a:cubicBezTo>
                  <a:cubicBezTo>
                    <a:pt x="1" y="954"/>
                    <a:pt x="108" y="1061"/>
                    <a:pt x="239" y="1061"/>
                  </a:cubicBezTo>
                  <a:cubicBezTo>
                    <a:pt x="370" y="1061"/>
                    <a:pt x="477" y="954"/>
                    <a:pt x="477" y="823"/>
                  </a:cubicBezTo>
                  <a:cubicBezTo>
                    <a:pt x="477" y="728"/>
                    <a:pt x="513" y="645"/>
                    <a:pt x="584" y="573"/>
                  </a:cubicBezTo>
                  <a:cubicBezTo>
                    <a:pt x="655" y="502"/>
                    <a:pt x="751" y="478"/>
                    <a:pt x="858" y="478"/>
                  </a:cubicBezTo>
                  <a:cubicBezTo>
                    <a:pt x="1025" y="490"/>
                    <a:pt x="1167" y="633"/>
                    <a:pt x="1179" y="799"/>
                  </a:cubicBezTo>
                  <a:cubicBezTo>
                    <a:pt x="1191" y="978"/>
                    <a:pt x="1072" y="1133"/>
                    <a:pt x="905" y="1169"/>
                  </a:cubicBezTo>
                  <a:cubicBezTo>
                    <a:pt x="715" y="1204"/>
                    <a:pt x="584" y="1371"/>
                    <a:pt x="584" y="1561"/>
                  </a:cubicBezTo>
                  <a:lnTo>
                    <a:pt x="584" y="1680"/>
                  </a:lnTo>
                  <a:cubicBezTo>
                    <a:pt x="584" y="1811"/>
                    <a:pt x="691" y="1919"/>
                    <a:pt x="822" y="1919"/>
                  </a:cubicBezTo>
                  <a:cubicBezTo>
                    <a:pt x="953" y="1919"/>
                    <a:pt x="1060" y="1811"/>
                    <a:pt x="1060" y="1680"/>
                  </a:cubicBezTo>
                  <a:lnTo>
                    <a:pt x="1060" y="1609"/>
                  </a:lnTo>
                  <a:cubicBezTo>
                    <a:pt x="1429" y="1502"/>
                    <a:pt x="1667" y="1157"/>
                    <a:pt x="1644" y="764"/>
                  </a:cubicBezTo>
                  <a:cubicBezTo>
                    <a:pt x="1620" y="359"/>
                    <a:pt x="1286" y="37"/>
                    <a:pt x="882" y="2"/>
                  </a:cubicBezTo>
                  <a:cubicBezTo>
                    <a:pt x="867" y="1"/>
                    <a:pt x="853"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3"/>
            <p:cNvSpPr/>
            <p:nvPr/>
          </p:nvSpPr>
          <p:spPr>
            <a:xfrm>
              <a:off x="5266756" y="1592380"/>
              <a:ext cx="15443" cy="15808"/>
            </a:xfrm>
            <a:custGeom>
              <a:avLst/>
              <a:gdLst/>
              <a:ahLst/>
              <a:cxnLst/>
              <a:rect l="l" t="t" r="r" b="b"/>
              <a:pathLst>
                <a:path w="466" h="477" extrusionOk="0">
                  <a:moveTo>
                    <a:pt x="227" y="0"/>
                  </a:moveTo>
                  <a:cubicBezTo>
                    <a:pt x="168" y="0"/>
                    <a:pt x="108" y="36"/>
                    <a:pt x="60" y="72"/>
                  </a:cubicBezTo>
                  <a:cubicBezTo>
                    <a:pt x="25" y="119"/>
                    <a:pt x="1" y="179"/>
                    <a:pt x="1" y="238"/>
                  </a:cubicBezTo>
                  <a:cubicBezTo>
                    <a:pt x="1" y="310"/>
                    <a:pt x="25" y="369"/>
                    <a:pt x="60" y="405"/>
                  </a:cubicBezTo>
                  <a:cubicBezTo>
                    <a:pt x="108" y="453"/>
                    <a:pt x="168" y="476"/>
                    <a:pt x="227" y="476"/>
                  </a:cubicBezTo>
                  <a:cubicBezTo>
                    <a:pt x="299" y="476"/>
                    <a:pt x="358" y="453"/>
                    <a:pt x="394" y="405"/>
                  </a:cubicBezTo>
                  <a:cubicBezTo>
                    <a:pt x="441" y="369"/>
                    <a:pt x="465" y="310"/>
                    <a:pt x="465" y="238"/>
                  </a:cubicBezTo>
                  <a:cubicBezTo>
                    <a:pt x="465" y="179"/>
                    <a:pt x="441" y="119"/>
                    <a:pt x="394" y="72"/>
                  </a:cubicBezTo>
                  <a:cubicBezTo>
                    <a:pt x="358" y="36"/>
                    <a:pt x="299"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3"/>
            <p:cNvSpPr/>
            <p:nvPr/>
          </p:nvSpPr>
          <p:spPr>
            <a:xfrm>
              <a:off x="5249026" y="1842919"/>
              <a:ext cx="15808" cy="15808"/>
            </a:xfrm>
            <a:custGeom>
              <a:avLst/>
              <a:gdLst/>
              <a:ahLst/>
              <a:cxnLst/>
              <a:rect l="l" t="t" r="r" b="b"/>
              <a:pathLst>
                <a:path w="477" h="477" extrusionOk="0">
                  <a:moveTo>
                    <a:pt x="238" y="1"/>
                  </a:moveTo>
                  <a:cubicBezTo>
                    <a:pt x="179" y="1"/>
                    <a:pt x="119" y="25"/>
                    <a:pt x="72" y="72"/>
                  </a:cubicBezTo>
                  <a:cubicBezTo>
                    <a:pt x="36" y="120"/>
                    <a:pt x="0" y="179"/>
                    <a:pt x="0" y="239"/>
                  </a:cubicBezTo>
                  <a:cubicBezTo>
                    <a:pt x="0" y="298"/>
                    <a:pt x="36" y="370"/>
                    <a:pt x="72" y="406"/>
                  </a:cubicBezTo>
                  <a:cubicBezTo>
                    <a:pt x="119" y="453"/>
                    <a:pt x="179" y="477"/>
                    <a:pt x="238" y="477"/>
                  </a:cubicBezTo>
                  <a:cubicBezTo>
                    <a:pt x="310" y="477"/>
                    <a:pt x="369" y="453"/>
                    <a:pt x="405" y="406"/>
                  </a:cubicBezTo>
                  <a:cubicBezTo>
                    <a:pt x="453" y="370"/>
                    <a:pt x="476" y="298"/>
                    <a:pt x="476" y="239"/>
                  </a:cubicBezTo>
                  <a:cubicBezTo>
                    <a:pt x="476" y="179"/>
                    <a:pt x="453" y="120"/>
                    <a:pt x="405" y="72"/>
                  </a:cubicBezTo>
                  <a:cubicBezTo>
                    <a:pt x="369" y="25"/>
                    <a:pt x="310"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73"/>
          <p:cNvGrpSpPr/>
          <p:nvPr/>
        </p:nvGrpSpPr>
        <p:grpSpPr>
          <a:xfrm>
            <a:off x="5556969" y="3378904"/>
            <a:ext cx="292604" cy="345100"/>
            <a:chOff x="3734263" y="1488188"/>
            <a:chExt cx="340911" cy="402121"/>
          </a:xfrm>
        </p:grpSpPr>
        <p:sp>
          <p:nvSpPr>
            <p:cNvPr id="876" name="Google Shape;876;p73"/>
            <p:cNvSpPr/>
            <p:nvPr/>
          </p:nvSpPr>
          <p:spPr>
            <a:xfrm>
              <a:off x="3734263" y="1488188"/>
              <a:ext cx="278177" cy="338989"/>
            </a:xfrm>
            <a:custGeom>
              <a:avLst/>
              <a:gdLst/>
              <a:ahLst/>
              <a:cxnLst/>
              <a:rect l="l" t="t" r="r" b="b"/>
              <a:pathLst>
                <a:path w="8394" h="10229" extrusionOk="0">
                  <a:moveTo>
                    <a:pt x="714" y="1"/>
                  </a:moveTo>
                  <a:cubicBezTo>
                    <a:pt x="321" y="1"/>
                    <a:pt x="0" y="311"/>
                    <a:pt x="0" y="703"/>
                  </a:cubicBezTo>
                  <a:lnTo>
                    <a:pt x="0" y="3120"/>
                  </a:lnTo>
                  <a:cubicBezTo>
                    <a:pt x="0" y="3251"/>
                    <a:pt x="107" y="3359"/>
                    <a:pt x="238" y="3359"/>
                  </a:cubicBezTo>
                  <a:cubicBezTo>
                    <a:pt x="369" y="3359"/>
                    <a:pt x="476" y="3251"/>
                    <a:pt x="476" y="3120"/>
                  </a:cubicBezTo>
                  <a:lnTo>
                    <a:pt x="476" y="703"/>
                  </a:lnTo>
                  <a:cubicBezTo>
                    <a:pt x="476" y="572"/>
                    <a:pt x="583" y="465"/>
                    <a:pt x="714" y="465"/>
                  </a:cubicBezTo>
                  <a:lnTo>
                    <a:pt x="7680" y="465"/>
                  </a:lnTo>
                  <a:cubicBezTo>
                    <a:pt x="7811" y="465"/>
                    <a:pt x="7918" y="572"/>
                    <a:pt x="7918" y="703"/>
                  </a:cubicBezTo>
                  <a:lnTo>
                    <a:pt x="7918" y="9526"/>
                  </a:lnTo>
                  <a:cubicBezTo>
                    <a:pt x="7918" y="9657"/>
                    <a:pt x="7811" y="9764"/>
                    <a:pt x="7680" y="9764"/>
                  </a:cubicBezTo>
                  <a:lnTo>
                    <a:pt x="714" y="9764"/>
                  </a:lnTo>
                  <a:cubicBezTo>
                    <a:pt x="583" y="9764"/>
                    <a:pt x="476" y="9657"/>
                    <a:pt x="476" y="9526"/>
                  </a:cubicBezTo>
                  <a:lnTo>
                    <a:pt x="476" y="5121"/>
                  </a:lnTo>
                  <a:cubicBezTo>
                    <a:pt x="476" y="4990"/>
                    <a:pt x="369" y="4883"/>
                    <a:pt x="238" y="4883"/>
                  </a:cubicBezTo>
                  <a:cubicBezTo>
                    <a:pt x="107" y="4883"/>
                    <a:pt x="0" y="4990"/>
                    <a:pt x="0" y="5121"/>
                  </a:cubicBezTo>
                  <a:lnTo>
                    <a:pt x="0" y="9526"/>
                  </a:lnTo>
                  <a:cubicBezTo>
                    <a:pt x="0" y="9919"/>
                    <a:pt x="321" y="10228"/>
                    <a:pt x="714" y="10228"/>
                  </a:cubicBezTo>
                  <a:lnTo>
                    <a:pt x="7680" y="10228"/>
                  </a:lnTo>
                  <a:cubicBezTo>
                    <a:pt x="8072" y="10228"/>
                    <a:pt x="8394" y="9919"/>
                    <a:pt x="8394" y="9526"/>
                  </a:cubicBezTo>
                  <a:lnTo>
                    <a:pt x="8394" y="703"/>
                  </a:lnTo>
                  <a:cubicBezTo>
                    <a:pt x="8394" y="311"/>
                    <a:pt x="8072" y="1"/>
                    <a:pt x="7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3"/>
            <p:cNvSpPr/>
            <p:nvPr/>
          </p:nvSpPr>
          <p:spPr>
            <a:xfrm>
              <a:off x="3734263" y="1619191"/>
              <a:ext cx="15808" cy="15443"/>
            </a:xfrm>
            <a:custGeom>
              <a:avLst/>
              <a:gdLst/>
              <a:ahLst/>
              <a:cxnLst/>
              <a:rect l="l" t="t" r="r" b="b"/>
              <a:pathLst>
                <a:path w="477" h="466" extrusionOk="0">
                  <a:moveTo>
                    <a:pt x="238" y="1"/>
                  </a:moveTo>
                  <a:cubicBezTo>
                    <a:pt x="179" y="1"/>
                    <a:pt x="119" y="25"/>
                    <a:pt x="71" y="60"/>
                  </a:cubicBezTo>
                  <a:cubicBezTo>
                    <a:pt x="24" y="108"/>
                    <a:pt x="0" y="168"/>
                    <a:pt x="0" y="227"/>
                  </a:cubicBezTo>
                  <a:cubicBezTo>
                    <a:pt x="0" y="299"/>
                    <a:pt x="24" y="358"/>
                    <a:pt x="71" y="406"/>
                  </a:cubicBezTo>
                  <a:cubicBezTo>
                    <a:pt x="119" y="441"/>
                    <a:pt x="179" y="465"/>
                    <a:pt x="238" y="465"/>
                  </a:cubicBezTo>
                  <a:cubicBezTo>
                    <a:pt x="298" y="465"/>
                    <a:pt x="357" y="441"/>
                    <a:pt x="405" y="406"/>
                  </a:cubicBezTo>
                  <a:cubicBezTo>
                    <a:pt x="452" y="358"/>
                    <a:pt x="476" y="299"/>
                    <a:pt x="476" y="227"/>
                  </a:cubicBezTo>
                  <a:cubicBezTo>
                    <a:pt x="476" y="168"/>
                    <a:pt x="452" y="108"/>
                    <a:pt x="405" y="60"/>
                  </a:cubicBezTo>
                  <a:cubicBezTo>
                    <a:pt x="357" y="25"/>
                    <a:pt x="298"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3"/>
            <p:cNvSpPr/>
            <p:nvPr/>
          </p:nvSpPr>
          <p:spPr>
            <a:xfrm>
              <a:off x="3765812" y="1842919"/>
              <a:ext cx="15808" cy="15808"/>
            </a:xfrm>
            <a:custGeom>
              <a:avLst/>
              <a:gdLst/>
              <a:ahLst/>
              <a:cxnLst/>
              <a:rect l="l" t="t" r="r" b="b"/>
              <a:pathLst>
                <a:path w="477" h="477" extrusionOk="0">
                  <a:moveTo>
                    <a:pt x="239" y="1"/>
                  </a:moveTo>
                  <a:cubicBezTo>
                    <a:pt x="179" y="1"/>
                    <a:pt x="108" y="25"/>
                    <a:pt x="72" y="72"/>
                  </a:cubicBezTo>
                  <a:cubicBezTo>
                    <a:pt x="24" y="120"/>
                    <a:pt x="1" y="179"/>
                    <a:pt x="1" y="239"/>
                  </a:cubicBezTo>
                  <a:cubicBezTo>
                    <a:pt x="1" y="310"/>
                    <a:pt x="24" y="370"/>
                    <a:pt x="72" y="406"/>
                  </a:cubicBezTo>
                  <a:cubicBezTo>
                    <a:pt x="108" y="453"/>
                    <a:pt x="179" y="477"/>
                    <a:pt x="239" y="477"/>
                  </a:cubicBezTo>
                  <a:cubicBezTo>
                    <a:pt x="298" y="477"/>
                    <a:pt x="358" y="453"/>
                    <a:pt x="405" y="406"/>
                  </a:cubicBezTo>
                  <a:cubicBezTo>
                    <a:pt x="453" y="370"/>
                    <a:pt x="477" y="310"/>
                    <a:pt x="477" y="239"/>
                  </a:cubicBezTo>
                  <a:cubicBezTo>
                    <a:pt x="477" y="179"/>
                    <a:pt x="453" y="120"/>
                    <a:pt x="405" y="72"/>
                  </a:cubicBezTo>
                  <a:cubicBezTo>
                    <a:pt x="358" y="25"/>
                    <a:pt x="298"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3"/>
            <p:cNvSpPr/>
            <p:nvPr/>
          </p:nvSpPr>
          <p:spPr>
            <a:xfrm>
              <a:off x="3796997" y="1519373"/>
              <a:ext cx="246628" cy="339354"/>
            </a:xfrm>
            <a:custGeom>
              <a:avLst/>
              <a:gdLst/>
              <a:ahLst/>
              <a:cxnLst/>
              <a:rect l="l" t="t" r="r" b="b"/>
              <a:pathLst>
                <a:path w="7442" h="10240" extrusionOk="0">
                  <a:moveTo>
                    <a:pt x="7215" y="1"/>
                  </a:moveTo>
                  <a:cubicBezTo>
                    <a:pt x="7084" y="1"/>
                    <a:pt x="6977" y="108"/>
                    <a:pt x="6977" y="239"/>
                  </a:cubicBezTo>
                  <a:lnTo>
                    <a:pt x="6977" y="9526"/>
                  </a:lnTo>
                  <a:cubicBezTo>
                    <a:pt x="6977" y="9657"/>
                    <a:pt x="6870" y="9764"/>
                    <a:pt x="6739" y="9764"/>
                  </a:cubicBezTo>
                  <a:lnTo>
                    <a:pt x="238" y="9764"/>
                  </a:lnTo>
                  <a:cubicBezTo>
                    <a:pt x="107" y="9764"/>
                    <a:pt x="0" y="9871"/>
                    <a:pt x="0" y="10002"/>
                  </a:cubicBezTo>
                  <a:cubicBezTo>
                    <a:pt x="0" y="10133"/>
                    <a:pt x="107" y="10240"/>
                    <a:pt x="238" y="10240"/>
                  </a:cubicBezTo>
                  <a:lnTo>
                    <a:pt x="6739" y="10240"/>
                  </a:lnTo>
                  <a:cubicBezTo>
                    <a:pt x="7132" y="10240"/>
                    <a:pt x="7442" y="9918"/>
                    <a:pt x="7442" y="9526"/>
                  </a:cubicBezTo>
                  <a:lnTo>
                    <a:pt x="7442" y="239"/>
                  </a:lnTo>
                  <a:cubicBezTo>
                    <a:pt x="7442" y="108"/>
                    <a:pt x="7346" y="1"/>
                    <a:pt x="7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3"/>
            <p:cNvSpPr/>
            <p:nvPr/>
          </p:nvSpPr>
          <p:spPr>
            <a:xfrm>
              <a:off x="3797394" y="1550955"/>
              <a:ext cx="277779" cy="339354"/>
            </a:xfrm>
            <a:custGeom>
              <a:avLst/>
              <a:gdLst/>
              <a:ahLst/>
              <a:cxnLst/>
              <a:rect l="l" t="t" r="r" b="b"/>
              <a:pathLst>
                <a:path w="8382" h="10240" extrusionOk="0">
                  <a:moveTo>
                    <a:pt x="8144" y="0"/>
                  </a:moveTo>
                  <a:cubicBezTo>
                    <a:pt x="8013" y="0"/>
                    <a:pt x="7906" y="107"/>
                    <a:pt x="7906" y="238"/>
                  </a:cubicBezTo>
                  <a:lnTo>
                    <a:pt x="7906" y="9525"/>
                  </a:lnTo>
                  <a:cubicBezTo>
                    <a:pt x="7906" y="9656"/>
                    <a:pt x="7799" y="9763"/>
                    <a:pt x="7668" y="9763"/>
                  </a:cubicBezTo>
                  <a:lnTo>
                    <a:pt x="226" y="9763"/>
                  </a:lnTo>
                  <a:cubicBezTo>
                    <a:pt x="95" y="9763"/>
                    <a:pt x="0" y="9870"/>
                    <a:pt x="0" y="10001"/>
                  </a:cubicBezTo>
                  <a:cubicBezTo>
                    <a:pt x="0" y="10132"/>
                    <a:pt x="95" y="10239"/>
                    <a:pt x="226" y="10239"/>
                  </a:cubicBezTo>
                  <a:lnTo>
                    <a:pt x="7668" y="10239"/>
                  </a:lnTo>
                  <a:cubicBezTo>
                    <a:pt x="8061" y="10239"/>
                    <a:pt x="8382" y="9918"/>
                    <a:pt x="8382" y="9525"/>
                  </a:cubicBezTo>
                  <a:lnTo>
                    <a:pt x="8382" y="238"/>
                  </a:lnTo>
                  <a:cubicBezTo>
                    <a:pt x="8382" y="107"/>
                    <a:pt x="8275" y="0"/>
                    <a:pt x="8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3"/>
            <p:cNvSpPr/>
            <p:nvPr/>
          </p:nvSpPr>
          <p:spPr>
            <a:xfrm>
              <a:off x="3778438" y="1546216"/>
              <a:ext cx="90770" cy="91168"/>
            </a:xfrm>
            <a:custGeom>
              <a:avLst/>
              <a:gdLst/>
              <a:ahLst/>
              <a:cxnLst/>
              <a:rect l="l" t="t" r="r" b="b"/>
              <a:pathLst>
                <a:path w="2739" h="2751" extrusionOk="0">
                  <a:moveTo>
                    <a:pt x="2275" y="476"/>
                  </a:moveTo>
                  <a:lnTo>
                    <a:pt x="2275" y="2274"/>
                  </a:lnTo>
                  <a:lnTo>
                    <a:pt x="465" y="2274"/>
                  </a:lnTo>
                  <a:lnTo>
                    <a:pt x="465" y="476"/>
                  </a:lnTo>
                  <a:close/>
                  <a:moveTo>
                    <a:pt x="227" y="0"/>
                  </a:moveTo>
                  <a:cubicBezTo>
                    <a:pt x="96" y="0"/>
                    <a:pt x="1" y="107"/>
                    <a:pt x="1" y="238"/>
                  </a:cubicBezTo>
                  <a:lnTo>
                    <a:pt x="1" y="2512"/>
                  </a:lnTo>
                  <a:cubicBezTo>
                    <a:pt x="1" y="2643"/>
                    <a:pt x="96" y="2751"/>
                    <a:pt x="227" y="2751"/>
                  </a:cubicBezTo>
                  <a:lnTo>
                    <a:pt x="2513" y="2751"/>
                  </a:lnTo>
                  <a:cubicBezTo>
                    <a:pt x="2644" y="2751"/>
                    <a:pt x="2739" y="2643"/>
                    <a:pt x="2739" y="2512"/>
                  </a:cubicBezTo>
                  <a:lnTo>
                    <a:pt x="2739" y="238"/>
                  </a:lnTo>
                  <a:cubicBezTo>
                    <a:pt x="2739" y="107"/>
                    <a:pt x="2644" y="0"/>
                    <a:pt x="2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3"/>
            <p:cNvSpPr/>
            <p:nvPr/>
          </p:nvSpPr>
          <p:spPr>
            <a:xfrm>
              <a:off x="3780427" y="1670491"/>
              <a:ext cx="58824" cy="42253"/>
            </a:xfrm>
            <a:custGeom>
              <a:avLst/>
              <a:gdLst/>
              <a:ahLst/>
              <a:cxnLst/>
              <a:rect l="l" t="t" r="r" b="b"/>
              <a:pathLst>
                <a:path w="1775" h="1275" extrusionOk="0">
                  <a:moveTo>
                    <a:pt x="1518" y="1"/>
                  </a:moveTo>
                  <a:cubicBezTo>
                    <a:pt x="1456" y="1"/>
                    <a:pt x="1393" y="24"/>
                    <a:pt x="1345" y="72"/>
                  </a:cubicBezTo>
                  <a:lnTo>
                    <a:pt x="714" y="703"/>
                  </a:lnTo>
                  <a:lnTo>
                    <a:pt x="429" y="405"/>
                  </a:lnTo>
                  <a:cubicBezTo>
                    <a:pt x="381" y="364"/>
                    <a:pt x="319" y="343"/>
                    <a:pt x="258" y="343"/>
                  </a:cubicBezTo>
                  <a:cubicBezTo>
                    <a:pt x="196" y="343"/>
                    <a:pt x="137" y="364"/>
                    <a:pt x="95" y="405"/>
                  </a:cubicBezTo>
                  <a:cubicBezTo>
                    <a:pt x="0" y="501"/>
                    <a:pt x="0" y="656"/>
                    <a:pt x="95" y="751"/>
                  </a:cubicBezTo>
                  <a:lnTo>
                    <a:pt x="548" y="1203"/>
                  </a:lnTo>
                  <a:cubicBezTo>
                    <a:pt x="595" y="1251"/>
                    <a:pt x="655" y="1275"/>
                    <a:pt x="714" y="1275"/>
                  </a:cubicBezTo>
                  <a:cubicBezTo>
                    <a:pt x="786" y="1275"/>
                    <a:pt x="845" y="1251"/>
                    <a:pt x="893" y="1203"/>
                  </a:cubicBezTo>
                  <a:lnTo>
                    <a:pt x="1691" y="405"/>
                  </a:lnTo>
                  <a:cubicBezTo>
                    <a:pt x="1774" y="310"/>
                    <a:pt x="1774" y="167"/>
                    <a:pt x="1691" y="72"/>
                  </a:cubicBezTo>
                  <a:cubicBezTo>
                    <a:pt x="1643" y="24"/>
                    <a:pt x="1581" y="1"/>
                    <a:pt x="1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3"/>
            <p:cNvSpPr/>
            <p:nvPr/>
          </p:nvSpPr>
          <p:spPr>
            <a:xfrm>
              <a:off x="3865232" y="1683515"/>
              <a:ext cx="107771" cy="15808"/>
            </a:xfrm>
            <a:custGeom>
              <a:avLst/>
              <a:gdLst/>
              <a:ahLst/>
              <a:cxnLst/>
              <a:rect l="l" t="t" r="r" b="b"/>
              <a:pathLst>
                <a:path w="3252" h="477" extrusionOk="0">
                  <a:moveTo>
                    <a:pt x="239" y="1"/>
                  </a:moveTo>
                  <a:cubicBezTo>
                    <a:pt x="108" y="1"/>
                    <a:pt x="1" y="108"/>
                    <a:pt x="1" y="239"/>
                  </a:cubicBezTo>
                  <a:cubicBezTo>
                    <a:pt x="1" y="370"/>
                    <a:pt x="108" y="477"/>
                    <a:pt x="239" y="477"/>
                  </a:cubicBezTo>
                  <a:lnTo>
                    <a:pt x="3013" y="477"/>
                  </a:lnTo>
                  <a:cubicBezTo>
                    <a:pt x="3144" y="477"/>
                    <a:pt x="3251" y="370"/>
                    <a:pt x="3251" y="239"/>
                  </a:cubicBezTo>
                  <a:cubicBezTo>
                    <a:pt x="3251" y="108"/>
                    <a:pt x="3144"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3"/>
            <p:cNvSpPr/>
            <p:nvPr/>
          </p:nvSpPr>
          <p:spPr>
            <a:xfrm>
              <a:off x="3897610" y="1546216"/>
              <a:ext cx="70654" cy="15808"/>
            </a:xfrm>
            <a:custGeom>
              <a:avLst/>
              <a:gdLst/>
              <a:ahLst/>
              <a:cxnLst/>
              <a:rect l="l" t="t" r="r" b="b"/>
              <a:pathLst>
                <a:path w="2132" h="477" extrusionOk="0">
                  <a:moveTo>
                    <a:pt x="238" y="0"/>
                  </a:moveTo>
                  <a:cubicBezTo>
                    <a:pt x="107" y="0"/>
                    <a:pt x="0" y="107"/>
                    <a:pt x="0" y="238"/>
                  </a:cubicBezTo>
                  <a:cubicBezTo>
                    <a:pt x="0" y="369"/>
                    <a:pt x="107" y="476"/>
                    <a:pt x="238" y="476"/>
                  </a:cubicBezTo>
                  <a:lnTo>
                    <a:pt x="1893" y="476"/>
                  </a:lnTo>
                  <a:cubicBezTo>
                    <a:pt x="2024" y="476"/>
                    <a:pt x="2131" y="369"/>
                    <a:pt x="2131" y="238"/>
                  </a:cubicBezTo>
                  <a:cubicBezTo>
                    <a:pt x="2131" y="107"/>
                    <a:pt x="2024"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3"/>
            <p:cNvSpPr/>
            <p:nvPr/>
          </p:nvSpPr>
          <p:spPr>
            <a:xfrm>
              <a:off x="3897610" y="1583698"/>
              <a:ext cx="70654" cy="15808"/>
            </a:xfrm>
            <a:custGeom>
              <a:avLst/>
              <a:gdLst/>
              <a:ahLst/>
              <a:cxnLst/>
              <a:rect l="l" t="t" r="r" b="b"/>
              <a:pathLst>
                <a:path w="2132" h="477" extrusionOk="0">
                  <a:moveTo>
                    <a:pt x="238" y="0"/>
                  </a:moveTo>
                  <a:cubicBezTo>
                    <a:pt x="107" y="0"/>
                    <a:pt x="0" y="107"/>
                    <a:pt x="0" y="238"/>
                  </a:cubicBezTo>
                  <a:cubicBezTo>
                    <a:pt x="0" y="369"/>
                    <a:pt x="107" y="477"/>
                    <a:pt x="238" y="477"/>
                  </a:cubicBezTo>
                  <a:lnTo>
                    <a:pt x="1893" y="477"/>
                  </a:lnTo>
                  <a:cubicBezTo>
                    <a:pt x="2024" y="477"/>
                    <a:pt x="2131" y="369"/>
                    <a:pt x="2131" y="238"/>
                  </a:cubicBezTo>
                  <a:cubicBezTo>
                    <a:pt x="2131" y="107"/>
                    <a:pt x="2024"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3"/>
            <p:cNvSpPr/>
            <p:nvPr/>
          </p:nvSpPr>
          <p:spPr>
            <a:xfrm>
              <a:off x="3897610" y="1621577"/>
              <a:ext cx="70654" cy="15808"/>
            </a:xfrm>
            <a:custGeom>
              <a:avLst/>
              <a:gdLst/>
              <a:ahLst/>
              <a:cxnLst/>
              <a:rect l="l" t="t" r="r" b="b"/>
              <a:pathLst>
                <a:path w="2132" h="477" extrusionOk="0">
                  <a:moveTo>
                    <a:pt x="238" y="0"/>
                  </a:moveTo>
                  <a:cubicBezTo>
                    <a:pt x="107" y="0"/>
                    <a:pt x="0" y="107"/>
                    <a:pt x="0" y="238"/>
                  </a:cubicBezTo>
                  <a:cubicBezTo>
                    <a:pt x="0" y="369"/>
                    <a:pt x="107" y="477"/>
                    <a:pt x="238" y="477"/>
                  </a:cubicBezTo>
                  <a:lnTo>
                    <a:pt x="1893" y="477"/>
                  </a:lnTo>
                  <a:cubicBezTo>
                    <a:pt x="2024" y="477"/>
                    <a:pt x="2131" y="369"/>
                    <a:pt x="2131" y="238"/>
                  </a:cubicBezTo>
                  <a:cubicBezTo>
                    <a:pt x="2131" y="107"/>
                    <a:pt x="2024"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3"/>
            <p:cNvSpPr/>
            <p:nvPr/>
          </p:nvSpPr>
          <p:spPr>
            <a:xfrm>
              <a:off x="3780427" y="1730475"/>
              <a:ext cx="58824" cy="42253"/>
            </a:xfrm>
            <a:custGeom>
              <a:avLst/>
              <a:gdLst/>
              <a:ahLst/>
              <a:cxnLst/>
              <a:rect l="l" t="t" r="r" b="b"/>
              <a:pathLst>
                <a:path w="1775" h="1275" extrusionOk="0">
                  <a:moveTo>
                    <a:pt x="1518" y="0"/>
                  </a:moveTo>
                  <a:cubicBezTo>
                    <a:pt x="1456" y="0"/>
                    <a:pt x="1393" y="24"/>
                    <a:pt x="1345" y="72"/>
                  </a:cubicBezTo>
                  <a:lnTo>
                    <a:pt x="714" y="703"/>
                  </a:lnTo>
                  <a:lnTo>
                    <a:pt x="429" y="405"/>
                  </a:lnTo>
                  <a:cubicBezTo>
                    <a:pt x="381" y="364"/>
                    <a:pt x="319" y="343"/>
                    <a:pt x="258" y="343"/>
                  </a:cubicBezTo>
                  <a:cubicBezTo>
                    <a:pt x="196" y="343"/>
                    <a:pt x="137" y="364"/>
                    <a:pt x="95" y="405"/>
                  </a:cubicBezTo>
                  <a:cubicBezTo>
                    <a:pt x="0" y="500"/>
                    <a:pt x="0" y="655"/>
                    <a:pt x="95" y="751"/>
                  </a:cubicBezTo>
                  <a:lnTo>
                    <a:pt x="548" y="1203"/>
                  </a:lnTo>
                  <a:cubicBezTo>
                    <a:pt x="595" y="1251"/>
                    <a:pt x="655" y="1274"/>
                    <a:pt x="714" y="1274"/>
                  </a:cubicBezTo>
                  <a:cubicBezTo>
                    <a:pt x="786" y="1274"/>
                    <a:pt x="845" y="1251"/>
                    <a:pt x="893" y="1203"/>
                  </a:cubicBezTo>
                  <a:lnTo>
                    <a:pt x="1691" y="405"/>
                  </a:lnTo>
                  <a:cubicBezTo>
                    <a:pt x="1774" y="310"/>
                    <a:pt x="1774" y="167"/>
                    <a:pt x="1691" y="72"/>
                  </a:cubicBezTo>
                  <a:cubicBezTo>
                    <a:pt x="1643" y="24"/>
                    <a:pt x="1581"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3"/>
            <p:cNvSpPr/>
            <p:nvPr/>
          </p:nvSpPr>
          <p:spPr>
            <a:xfrm>
              <a:off x="3865232" y="1743101"/>
              <a:ext cx="107771" cy="15808"/>
            </a:xfrm>
            <a:custGeom>
              <a:avLst/>
              <a:gdLst/>
              <a:ahLst/>
              <a:cxnLst/>
              <a:rect l="l" t="t" r="r" b="b"/>
              <a:pathLst>
                <a:path w="3252" h="477" extrusionOk="0">
                  <a:moveTo>
                    <a:pt x="239" y="0"/>
                  </a:moveTo>
                  <a:cubicBezTo>
                    <a:pt x="108" y="0"/>
                    <a:pt x="1" y="108"/>
                    <a:pt x="1" y="239"/>
                  </a:cubicBezTo>
                  <a:cubicBezTo>
                    <a:pt x="1" y="370"/>
                    <a:pt x="108" y="477"/>
                    <a:pt x="239" y="477"/>
                  </a:cubicBezTo>
                  <a:lnTo>
                    <a:pt x="3013" y="477"/>
                  </a:lnTo>
                  <a:cubicBezTo>
                    <a:pt x="3144" y="477"/>
                    <a:pt x="3251" y="370"/>
                    <a:pt x="3251" y="239"/>
                  </a:cubicBezTo>
                  <a:cubicBezTo>
                    <a:pt x="3251" y="108"/>
                    <a:pt x="3144" y="0"/>
                    <a:pt x="3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73"/>
          <p:cNvGrpSpPr/>
          <p:nvPr/>
        </p:nvGrpSpPr>
        <p:grpSpPr>
          <a:xfrm>
            <a:off x="3269319" y="1567027"/>
            <a:ext cx="345112" cy="345100"/>
            <a:chOff x="2230137" y="1488188"/>
            <a:chExt cx="402088" cy="402121"/>
          </a:xfrm>
        </p:grpSpPr>
        <p:sp>
          <p:nvSpPr>
            <p:cNvPr id="901" name="Google Shape;901;p73"/>
            <p:cNvSpPr/>
            <p:nvPr/>
          </p:nvSpPr>
          <p:spPr>
            <a:xfrm>
              <a:off x="2361537" y="1488188"/>
              <a:ext cx="15808" cy="15443"/>
            </a:xfrm>
            <a:custGeom>
              <a:avLst/>
              <a:gdLst/>
              <a:ahLst/>
              <a:cxnLst/>
              <a:rect l="l" t="t" r="r" b="b"/>
              <a:pathLst>
                <a:path w="477" h="466" extrusionOk="0">
                  <a:moveTo>
                    <a:pt x="238" y="1"/>
                  </a:moveTo>
                  <a:cubicBezTo>
                    <a:pt x="167" y="1"/>
                    <a:pt x="107" y="25"/>
                    <a:pt x="72" y="61"/>
                  </a:cubicBezTo>
                  <a:cubicBezTo>
                    <a:pt x="24" y="108"/>
                    <a:pt x="0" y="168"/>
                    <a:pt x="0" y="227"/>
                  </a:cubicBezTo>
                  <a:cubicBezTo>
                    <a:pt x="0" y="299"/>
                    <a:pt x="24" y="358"/>
                    <a:pt x="72" y="406"/>
                  </a:cubicBezTo>
                  <a:cubicBezTo>
                    <a:pt x="107" y="442"/>
                    <a:pt x="167" y="465"/>
                    <a:pt x="238" y="465"/>
                  </a:cubicBezTo>
                  <a:cubicBezTo>
                    <a:pt x="298" y="465"/>
                    <a:pt x="357" y="442"/>
                    <a:pt x="405" y="406"/>
                  </a:cubicBezTo>
                  <a:cubicBezTo>
                    <a:pt x="441" y="358"/>
                    <a:pt x="476" y="299"/>
                    <a:pt x="476" y="227"/>
                  </a:cubicBezTo>
                  <a:cubicBezTo>
                    <a:pt x="476" y="168"/>
                    <a:pt x="441" y="108"/>
                    <a:pt x="405" y="61"/>
                  </a:cubicBezTo>
                  <a:cubicBezTo>
                    <a:pt x="357" y="25"/>
                    <a:pt x="298"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3"/>
            <p:cNvSpPr/>
            <p:nvPr/>
          </p:nvSpPr>
          <p:spPr>
            <a:xfrm>
              <a:off x="2230137" y="1488188"/>
              <a:ext cx="402088" cy="402121"/>
            </a:xfrm>
            <a:custGeom>
              <a:avLst/>
              <a:gdLst/>
              <a:ahLst/>
              <a:cxnLst/>
              <a:rect l="l" t="t" r="r" b="b"/>
              <a:pathLst>
                <a:path w="12133" h="12134" extrusionOk="0">
                  <a:moveTo>
                    <a:pt x="1274" y="3966"/>
                  </a:moveTo>
                  <a:lnTo>
                    <a:pt x="1274" y="4978"/>
                  </a:lnTo>
                  <a:lnTo>
                    <a:pt x="620" y="4442"/>
                  </a:lnTo>
                  <a:lnTo>
                    <a:pt x="1274" y="3966"/>
                  </a:lnTo>
                  <a:close/>
                  <a:moveTo>
                    <a:pt x="10847" y="3966"/>
                  </a:moveTo>
                  <a:lnTo>
                    <a:pt x="11502" y="4442"/>
                  </a:lnTo>
                  <a:lnTo>
                    <a:pt x="10847" y="4978"/>
                  </a:lnTo>
                  <a:lnTo>
                    <a:pt x="10847" y="3966"/>
                  </a:lnTo>
                  <a:close/>
                  <a:moveTo>
                    <a:pt x="477" y="4930"/>
                  </a:moveTo>
                  <a:lnTo>
                    <a:pt x="4251" y="8014"/>
                  </a:lnTo>
                  <a:lnTo>
                    <a:pt x="477" y="10740"/>
                  </a:lnTo>
                  <a:lnTo>
                    <a:pt x="477" y="4930"/>
                  </a:lnTo>
                  <a:close/>
                  <a:moveTo>
                    <a:pt x="11657" y="4930"/>
                  </a:moveTo>
                  <a:lnTo>
                    <a:pt x="11657" y="10740"/>
                  </a:lnTo>
                  <a:lnTo>
                    <a:pt x="7882" y="8014"/>
                  </a:lnTo>
                  <a:lnTo>
                    <a:pt x="11657" y="4930"/>
                  </a:lnTo>
                  <a:close/>
                  <a:moveTo>
                    <a:pt x="6061" y="7442"/>
                  </a:moveTo>
                  <a:cubicBezTo>
                    <a:pt x="6207" y="7442"/>
                    <a:pt x="6352" y="7490"/>
                    <a:pt x="6477" y="7585"/>
                  </a:cubicBezTo>
                  <a:lnTo>
                    <a:pt x="10537" y="10514"/>
                  </a:lnTo>
                  <a:lnTo>
                    <a:pt x="8180" y="10514"/>
                  </a:lnTo>
                  <a:cubicBezTo>
                    <a:pt x="8049" y="10514"/>
                    <a:pt x="7942" y="10621"/>
                    <a:pt x="7942" y="10752"/>
                  </a:cubicBezTo>
                  <a:cubicBezTo>
                    <a:pt x="7942" y="10883"/>
                    <a:pt x="8049" y="10990"/>
                    <a:pt x="8180" y="10990"/>
                  </a:cubicBezTo>
                  <a:lnTo>
                    <a:pt x="11192" y="10990"/>
                  </a:lnTo>
                  <a:lnTo>
                    <a:pt x="11573" y="11264"/>
                  </a:lnTo>
                  <a:cubicBezTo>
                    <a:pt x="11466" y="11502"/>
                    <a:pt x="11228" y="11657"/>
                    <a:pt x="10942" y="11657"/>
                  </a:cubicBezTo>
                  <a:lnTo>
                    <a:pt x="1179" y="11657"/>
                  </a:lnTo>
                  <a:cubicBezTo>
                    <a:pt x="905" y="11657"/>
                    <a:pt x="667" y="11502"/>
                    <a:pt x="548" y="11264"/>
                  </a:cubicBezTo>
                  <a:lnTo>
                    <a:pt x="5644" y="7585"/>
                  </a:lnTo>
                  <a:cubicBezTo>
                    <a:pt x="5769" y="7490"/>
                    <a:pt x="5915" y="7442"/>
                    <a:pt x="6061" y="7442"/>
                  </a:cubicBezTo>
                  <a:close/>
                  <a:moveTo>
                    <a:pt x="1989" y="1"/>
                  </a:moveTo>
                  <a:cubicBezTo>
                    <a:pt x="1596" y="1"/>
                    <a:pt x="1274" y="311"/>
                    <a:pt x="1274" y="703"/>
                  </a:cubicBezTo>
                  <a:lnTo>
                    <a:pt x="1274" y="3382"/>
                  </a:lnTo>
                  <a:lnTo>
                    <a:pt x="96" y="4240"/>
                  </a:lnTo>
                  <a:cubicBezTo>
                    <a:pt x="36" y="4275"/>
                    <a:pt x="0" y="4347"/>
                    <a:pt x="0" y="4430"/>
                  </a:cubicBezTo>
                  <a:lnTo>
                    <a:pt x="0" y="10943"/>
                  </a:lnTo>
                  <a:cubicBezTo>
                    <a:pt x="0" y="11598"/>
                    <a:pt x="524" y="12133"/>
                    <a:pt x="1179" y="12133"/>
                  </a:cubicBezTo>
                  <a:lnTo>
                    <a:pt x="10942" y="12133"/>
                  </a:lnTo>
                  <a:cubicBezTo>
                    <a:pt x="11597" y="12133"/>
                    <a:pt x="12133" y="11598"/>
                    <a:pt x="12133" y="10943"/>
                  </a:cubicBezTo>
                  <a:lnTo>
                    <a:pt x="12133" y="4430"/>
                  </a:lnTo>
                  <a:cubicBezTo>
                    <a:pt x="12133" y="4418"/>
                    <a:pt x="12133" y="4418"/>
                    <a:pt x="12133" y="4418"/>
                  </a:cubicBezTo>
                  <a:cubicBezTo>
                    <a:pt x="12133" y="4347"/>
                    <a:pt x="12097" y="4275"/>
                    <a:pt x="12038" y="4240"/>
                  </a:cubicBezTo>
                  <a:lnTo>
                    <a:pt x="10847" y="3382"/>
                  </a:lnTo>
                  <a:lnTo>
                    <a:pt x="10847" y="703"/>
                  </a:lnTo>
                  <a:cubicBezTo>
                    <a:pt x="10847" y="311"/>
                    <a:pt x="10537" y="1"/>
                    <a:pt x="10145" y="1"/>
                  </a:cubicBezTo>
                  <a:lnTo>
                    <a:pt x="5132" y="1"/>
                  </a:lnTo>
                  <a:cubicBezTo>
                    <a:pt x="5001" y="1"/>
                    <a:pt x="4894" y="96"/>
                    <a:pt x="4894" y="227"/>
                  </a:cubicBezTo>
                  <a:cubicBezTo>
                    <a:pt x="4894" y="358"/>
                    <a:pt x="5001" y="465"/>
                    <a:pt x="5132" y="465"/>
                  </a:cubicBezTo>
                  <a:lnTo>
                    <a:pt x="10145" y="465"/>
                  </a:lnTo>
                  <a:cubicBezTo>
                    <a:pt x="10275" y="465"/>
                    <a:pt x="10383" y="572"/>
                    <a:pt x="10383" y="703"/>
                  </a:cubicBezTo>
                  <a:lnTo>
                    <a:pt x="10383" y="5359"/>
                  </a:lnTo>
                  <a:lnTo>
                    <a:pt x="7489" y="7716"/>
                  </a:lnTo>
                  <a:lnTo>
                    <a:pt x="6763" y="7192"/>
                  </a:lnTo>
                  <a:cubicBezTo>
                    <a:pt x="6555" y="7044"/>
                    <a:pt x="6311" y="6969"/>
                    <a:pt x="6067" y="6969"/>
                  </a:cubicBezTo>
                  <a:cubicBezTo>
                    <a:pt x="5823" y="6969"/>
                    <a:pt x="5578" y="7044"/>
                    <a:pt x="5370" y="7192"/>
                  </a:cubicBezTo>
                  <a:lnTo>
                    <a:pt x="4644" y="7716"/>
                  </a:lnTo>
                  <a:lnTo>
                    <a:pt x="1751" y="5359"/>
                  </a:lnTo>
                  <a:lnTo>
                    <a:pt x="1751" y="703"/>
                  </a:lnTo>
                  <a:cubicBezTo>
                    <a:pt x="1751" y="572"/>
                    <a:pt x="1858" y="465"/>
                    <a:pt x="1989" y="465"/>
                  </a:cubicBezTo>
                  <a:lnTo>
                    <a:pt x="3275" y="465"/>
                  </a:lnTo>
                  <a:cubicBezTo>
                    <a:pt x="3406" y="465"/>
                    <a:pt x="3513" y="358"/>
                    <a:pt x="3513" y="227"/>
                  </a:cubicBezTo>
                  <a:cubicBezTo>
                    <a:pt x="3513" y="96"/>
                    <a:pt x="3406" y="1"/>
                    <a:pt x="3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3"/>
            <p:cNvSpPr/>
            <p:nvPr/>
          </p:nvSpPr>
          <p:spPr>
            <a:xfrm>
              <a:off x="2389541" y="1579356"/>
              <a:ext cx="83281" cy="60017"/>
            </a:xfrm>
            <a:custGeom>
              <a:avLst/>
              <a:gdLst/>
              <a:ahLst/>
              <a:cxnLst/>
              <a:rect l="l" t="t" r="r" b="b"/>
              <a:pathLst>
                <a:path w="2513" h="1811" extrusionOk="0">
                  <a:moveTo>
                    <a:pt x="2255" y="0"/>
                  </a:moveTo>
                  <a:cubicBezTo>
                    <a:pt x="2194" y="0"/>
                    <a:pt x="2132" y="24"/>
                    <a:pt x="2084" y="72"/>
                  </a:cubicBezTo>
                  <a:lnTo>
                    <a:pt x="929" y="1239"/>
                  </a:lnTo>
                  <a:lnTo>
                    <a:pt x="417" y="739"/>
                  </a:lnTo>
                  <a:cubicBezTo>
                    <a:pt x="376" y="691"/>
                    <a:pt x="316" y="667"/>
                    <a:pt x="255" y="667"/>
                  </a:cubicBezTo>
                  <a:cubicBezTo>
                    <a:pt x="194" y="667"/>
                    <a:pt x="131" y="691"/>
                    <a:pt x="84" y="739"/>
                  </a:cubicBezTo>
                  <a:cubicBezTo>
                    <a:pt x="1" y="822"/>
                    <a:pt x="1" y="977"/>
                    <a:pt x="84" y="1072"/>
                  </a:cubicBezTo>
                  <a:lnTo>
                    <a:pt x="763" y="1739"/>
                  </a:lnTo>
                  <a:cubicBezTo>
                    <a:pt x="798" y="1786"/>
                    <a:pt x="858" y="1810"/>
                    <a:pt x="929" y="1810"/>
                  </a:cubicBezTo>
                  <a:cubicBezTo>
                    <a:pt x="989" y="1810"/>
                    <a:pt x="1048" y="1786"/>
                    <a:pt x="1096" y="1739"/>
                  </a:cubicBezTo>
                  <a:lnTo>
                    <a:pt x="2417" y="405"/>
                  </a:lnTo>
                  <a:cubicBezTo>
                    <a:pt x="2513" y="310"/>
                    <a:pt x="2513" y="167"/>
                    <a:pt x="2417" y="72"/>
                  </a:cubicBezTo>
                  <a:cubicBezTo>
                    <a:pt x="2376" y="24"/>
                    <a:pt x="2316" y="0"/>
                    <a:pt x="2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3"/>
            <p:cNvSpPr/>
            <p:nvPr/>
          </p:nvSpPr>
          <p:spPr>
            <a:xfrm>
              <a:off x="2352059" y="1530409"/>
              <a:ext cx="157846" cy="157879"/>
            </a:xfrm>
            <a:custGeom>
              <a:avLst/>
              <a:gdLst/>
              <a:ahLst/>
              <a:cxnLst/>
              <a:rect l="l" t="t" r="r" b="b"/>
              <a:pathLst>
                <a:path w="4763" h="4764" extrusionOk="0">
                  <a:moveTo>
                    <a:pt x="2382" y="477"/>
                  </a:moveTo>
                  <a:cubicBezTo>
                    <a:pt x="3441" y="477"/>
                    <a:pt x="4299" y="1334"/>
                    <a:pt x="4299" y="2382"/>
                  </a:cubicBezTo>
                  <a:cubicBezTo>
                    <a:pt x="4299" y="3430"/>
                    <a:pt x="3441" y="4287"/>
                    <a:pt x="2382" y="4287"/>
                  </a:cubicBezTo>
                  <a:cubicBezTo>
                    <a:pt x="1334" y="4287"/>
                    <a:pt x="477" y="3430"/>
                    <a:pt x="477" y="2382"/>
                  </a:cubicBezTo>
                  <a:cubicBezTo>
                    <a:pt x="477" y="1334"/>
                    <a:pt x="1334" y="477"/>
                    <a:pt x="2382" y="477"/>
                  </a:cubicBezTo>
                  <a:close/>
                  <a:moveTo>
                    <a:pt x="2382" y="1"/>
                  </a:moveTo>
                  <a:cubicBezTo>
                    <a:pt x="1072" y="1"/>
                    <a:pt x="0" y="1073"/>
                    <a:pt x="0" y="2382"/>
                  </a:cubicBezTo>
                  <a:cubicBezTo>
                    <a:pt x="0" y="3692"/>
                    <a:pt x="1072" y="4763"/>
                    <a:pt x="2382" y="4763"/>
                  </a:cubicBezTo>
                  <a:cubicBezTo>
                    <a:pt x="3703" y="4763"/>
                    <a:pt x="4763" y="3692"/>
                    <a:pt x="4763" y="2382"/>
                  </a:cubicBezTo>
                  <a:cubicBezTo>
                    <a:pt x="4763" y="1073"/>
                    <a:pt x="3703" y="1"/>
                    <a:pt x="2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3"/>
            <p:cNvSpPr/>
            <p:nvPr/>
          </p:nvSpPr>
          <p:spPr>
            <a:xfrm>
              <a:off x="2457411" y="1836622"/>
              <a:ext cx="15808" cy="15808"/>
            </a:xfrm>
            <a:custGeom>
              <a:avLst/>
              <a:gdLst/>
              <a:ahLst/>
              <a:cxnLst/>
              <a:rect l="l" t="t" r="r" b="b"/>
              <a:pathLst>
                <a:path w="477" h="477" extrusionOk="0">
                  <a:moveTo>
                    <a:pt x="239" y="0"/>
                  </a:moveTo>
                  <a:cubicBezTo>
                    <a:pt x="179" y="0"/>
                    <a:pt x="119" y="24"/>
                    <a:pt x="72" y="72"/>
                  </a:cubicBezTo>
                  <a:cubicBezTo>
                    <a:pt x="24" y="119"/>
                    <a:pt x="0" y="179"/>
                    <a:pt x="0" y="238"/>
                  </a:cubicBezTo>
                  <a:cubicBezTo>
                    <a:pt x="0" y="298"/>
                    <a:pt x="24" y="369"/>
                    <a:pt x="72" y="405"/>
                  </a:cubicBezTo>
                  <a:cubicBezTo>
                    <a:pt x="119" y="453"/>
                    <a:pt x="179" y="476"/>
                    <a:pt x="239" y="476"/>
                  </a:cubicBezTo>
                  <a:cubicBezTo>
                    <a:pt x="310" y="476"/>
                    <a:pt x="369" y="453"/>
                    <a:pt x="405" y="405"/>
                  </a:cubicBezTo>
                  <a:cubicBezTo>
                    <a:pt x="453" y="369"/>
                    <a:pt x="477" y="298"/>
                    <a:pt x="477" y="238"/>
                  </a:cubicBezTo>
                  <a:cubicBezTo>
                    <a:pt x="477" y="179"/>
                    <a:pt x="453" y="119"/>
                    <a:pt x="405" y="72"/>
                  </a:cubicBezTo>
                  <a:cubicBezTo>
                    <a:pt x="369" y="24"/>
                    <a:pt x="310"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73"/>
          <p:cNvGrpSpPr/>
          <p:nvPr/>
        </p:nvGrpSpPr>
        <p:grpSpPr>
          <a:xfrm>
            <a:off x="3269319" y="2745501"/>
            <a:ext cx="345112" cy="345100"/>
            <a:chOff x="1478091" y="1488188"/>
            <a:chExt cx="402088" cy="402121"/>
          </a:xfrm>
        </p:grpSpPr>
        <p:sp>
          <p:nvSpPr>
            <p:cNvPr id="907" name="Google Shape;907;p73"/>
            <p:cNvSpPr/>
            <p:nvPr/>
          </p:nvSpPr>
          <p:spPr>
            <a:xfrm>
              <a:off x="1478091" y="1624725"/>
              <a:ext cx="279370" cy="265584"/>
            </a:xfrm>
            <a:custGeom>
              <a:avLst/>
              <a:gdLst/>
              <a:ahLst/>
              <a:cxnLst/>
              <a:rect l="l" t="t" r="r" b="b"/>
              <a:pathLst>
                <a:path w="8430" h="8014" extrusionOk="0">
                  <a:moveTo>
                    <a:pt x="1655" y="1"/>
                  </a:moveTo>
                  <a:cubicBezTo>
                    <a:pt x="738" y="1"/>
                    <a:pt x="0" y="739"/>
                    <a:pt x="0" y="1656"/>
                  </a:cubicBezTo>
                  <a:lnTo>
                    <a:pt x="0" y="5311"/>
                  </a:lnTo>
                  <a:cubicBezTo>
                    <a:pt x="0" y="6228"/>
                    <a:pt x="738" y="6966"/>
                    <a:pt x="1655" y="6966"/>
                  </a:cubicBezTo>
                  <a:lnTo>
                    <a:pt x="3072" y="6966"/>
                  </a:lnTo>
                  <a:lnTo>
                    <a:pt x="4048" y="7942"/>
                  </a:lnTo>
                  <a:cubicBezTo>
                    <a:pt x="4096" y="7990"/>
                    <a:pt x="4155" y="8013"/>
                    <a:pt x="4215" y="8013"/>
                  </a:cubicBezTo>
                  <a:cubicBezTo>
                    <a:pt x="4251" y="8013"/>
                    <a:pt x="4274" y="8002"/>
                    <a:pt x="4310" y="7990"/>
                  </a:cubicBezTo>
                  <a:cubicBezTo>
                    <a:pt x="4393" y="7954"/>
                    <a:pt x="4453" y="7871"/>
                    <a:pt x="4453" y="7775"/>
                  </a:cubicBezTo>
                  <a:lnTo>
                    <a:pt x="4453" y="6966"/>
                  </a:lnTo>
                  <a:lnTo>
                    <a:pt x="6775" y="6966"/>
                  </a:lnTo>
                  <a:cubicBezTo>
                    <a:pt x="7692" y="6966"/>
                    <a:pt x="8430" y="6228"/>
                    <a:pt x="8430" y="5311"/>
                  </a:cubicBezTo>
                  <a:lnTo>
                    <a:pt x="8430" y="3668"/>
                  </a:lnTo>
                  <a:cubicBezTo>
                    <a:pt x="8430" y="3537"/>
                    <a:pt x="8323" y="3441"/>
                    <a:pt x="8192" y="3441"/>
                  </a:cubicBezTo>
                  <a:cubicBezTo>
                    <a:pt x="8061" y="3441"/>
                    <a:pt x="7953" y="3537"/>
                    <a:pt x="7953" y="3668"/>
                  </a:cubicBezTo>
                  <a:lnTo>
                    <a:pt x="7953" y="5311"/>
                  </a:lnTo>
                  <a:cubicBezTo>
                    <a:pt x="7953" y="5966"/>
                    <a:pt x="7430" y="6489"/>
                    <a:pt x="6775" y="6489"/>
                  </a:cubicBezTo>
                  <a:lnTo>
                    <a:pt x="4215" y="6489"/>
                  </a:lnTo>
                  <a:cubicBezTo>
                    <a:pt x="4084" y="6489"/>
                    <a:pt x="3977" y="6597"/>
                    <a:pt x="3977" y="6728"/>
                  </a:cubicBezTo>
                  <a:lnTo>
                    <a:pt x="3977" y="7204"/>
                  </a:lnTo>
                  <a:lnTo>
                    <a:pt x="3417" y="6632"/>
                  </a:lnTo>
                  <a:cubicBezTo>
                    <a:pt x="3381" y="6549"/>
                    <a:pt x="3286" y="6489"/>
                    <a:pt x="3191" y="6489"/>
                  </a:cubicBezTo>
                  <a:lnTo>
                    <a:pt x="1655" y="6489"/>
                  </a:lnTo>
                  <a:cubicBezTo>
                    <a:pt x="1000" y="6489"/>
                    <a:pt x="464" y="5966"/>
                    <a:pt x="464" y="5311"/>
                  </a:cubicBezTo>
                  <a:lnTo>
                    <a:pt x="464" y="1656"/>
                  </a:lnTo>
                  <a:cubicBezTo>
                    <a:pt x="464" y="1001"/>
                    <a:pt x="1000" y="477"/>
                    <a:pt x="1655" y="477"/>
                  </a:cubicBezTo>
                  <a:lnTo>
                    <a:pt x="4048" y="477"/>
                  </a:lnTo>
                  <a:cubicBezTo>
                    <a:pt x="4179" y="477"/>
                    <a:pt x="4286" y="370"/>
                    <a:pt x="4286" y="239"/>
                  </a:cubicBezTo>
                  <a:cubicBezTo>
                    <a:pt x="4286" y="108"/>
                    <a:pt x="4179" y="1"/>
                    <a:pt x="4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3"/>
            <p:cNvSpPr/>
            <p:nvPr/>
          </p:nvSpPr>
          <p:spPr>
            <a:xfrm>
              <a:off x="1631960" y="1488188"/>
              <a:ext cx="248219" cy="256139"/>
            </a:xfrm>
            <a:custGeom>
              <a:avLst/>
              <a:gdLst/>
              <a:ahLst/>
              <a:cxnLst/>
              <a:rect l="l" t="t" r="r" b="b"/>
              <a:pathLst>
                <a:path w="7490" h="7729" extrusionOk="0">
                  <a:moveTo>
                    <a:pt x="4037" y="465"/>
                  </a:moveTo>
                  <a:cubicBezTo>
                    <a:pt x="5680" y="465"/>
                    <a:pt x="7013" y="1799"/>
                    <a:pt x="7013" y="3442"/>
                  </a:cubicBezTo>
                  <a:cubicBezTo>
                    <a:pt x="7013" y="4382"/>
                    <a:pt x="6585" y="5252"/>
                    <a:pt x="5823" y="5811"/>
                  </a:cubicBezTo>
                  <a:cubicBezTo>
                    <a:pt x="5763" y="5859"/>
                    <a:pt x="5727" y="5930"/>
                    <a:pt x="5727" y="6002"/>
                  </a:cubicBezTo>
                  <a:lnTo>
                    <a:pt x="5727" y="6919"/>
                  </a:lnTo>
                  <a:lnTo>
                    <a:pt x="5156" y="6335"/>
                  </a:lnTo>
                  <a:cubicBezTo>
                    <a:pt x="5108" y="6299"/>
                    <a:pt x="5049" y="6276"/>
                    <a:pt x="4989" y="6276"/>
                  </a:cubicBezTo>
                  <a:lnTo>
                    <a:pt x="4918" y="6276"/>
                  </a:lnTo>
                  <a:cubicBezTo>
                    <a:pt x="4632" y="6371"/>
                    <a:pt x="4334" y="6407"/>
                    <a:pt x="4037" y="6407"/>
                  </a:cubicBezTo>
                  <a:lnTo>
                    <a:pt x="3441" y="6407"/>
                  </a:lnTo>
                  <a:cubicBezTo>
                    <a:pt x="1810" y="6407"/>
                    <a:pt x="477" y="5073"/>
                    <a:pt x="477" y="3442"/>
                  </a:cubicBezTo>
                  <a:cubicBezTo>
                    <a:pt x="477" y="1799"/>
                    <a:pt x="1810" y="465"/>
                    <a:pt x="3441" y="465"/>
                  </a:cubicBezTo>
                  <a:close/>
                  <a:moveTo>
                    <a:pt x="3441" y="1"/>
                  </a:moveTo>
                  <a:cubicBezTo>
                    <a:pt x="1548" y="1"/>
                    <a:pt x="1" y="1537"/>
                    <a:pt x="1" y="3442"/>
                  </a:cubicBezTo>
                  <a:cubicBezTo>
                    <a:pt x="1" y="5335"/>
                    <a:pt x="1548" y="6883"/>
                    <a:pt x="3441" y="6883"/>
                  </a:cubicBezTo>
                  <a:lnTo>
                    <a:pt x="4037" y="6883"/>
                  </a:lnTo>
                  <a:cubicBezTo>
                    <a:pt x="4334" y="6883"/>
                    <a:pt x="4632" y="6847"/>
                    <a:pt x="4918" y="6776"/>
                  </a:cubicBezTo>
                  <a:lnTo>
                    <a:pt x="5799" y="7657"/>
                  </a:lnTo>
                  <a:cubicBezTo>
                    <a:pt x="5846" y="7704"/>
                    <a:pt x="5906" y="7728"/>
                    <a:pt x="5966" y="7728"/>
                  </a:cubicBezTo>
                  <a:cubicBezTo>
                    <a:pt x="6001" y="7728"/>
                    <a:pt x="6037" y="7716"/>
                    <a:pt x="6061" y="7704"/>
                  </a:cubicBezTo>
                  <a:cubicBezTo>
                    <a:pt x="6144" y="7669"/>
                    <a:pt x="6204" y="7585"/>
                    <a:pt x="6204" y="7490"/>
                  </a:cubicBezTo>
                  <a:lnTo>
                    <a:pt x="6204" y="6121"/>
                  </a:lnTo>
                  <a:cubicBezTo>
                    <a:pt x="6585" y="5811"/>
                    <a:pt x="6894" y="5430"/>
                    <a:pt x="7109" y="5002"/>
                  </a:cubicBezTo>
                  <a:cubicBezTo>
                    <a:pt x="7359" y="4513"/>
                    <a:pt x="7490" y="3990"/>
                    <a:pt x="7490" y="3442"/>
                  </a:cubicBezTo>
                  <a:cubicBezTo>
                    <a:pt x="7490" y="1537"/>
                    <a:pt x="5942" y="1"/>
                    <a:pt x="4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3"/>
            <p:cNvSpPr/>
            <p:nvPr/>
          </p:nvSpPr>
          <p:spPr>
            <a:xfrm>
              <a:off x="1725084" y="1543002"/>
              <a:ext cx="67506" cy="91632"/>
            </a:xfrm>
            <a:custGeom>
              <a:avLst/>
              <a:gdLst/>
              <a:ahLst/>
              <a:cxnLst/>
              <a:rect l="l" t="t" r="r" b="b"/>
              <a:pathLst>
                <a:path w="2037" h="2765" extrusionOk="0">
                  <a:moveTo>
                    <a:pt x="1024" y="1"/>
                  </a:moveTo>
                  <a:cubicBezTo>
                    <a:pt x="757" y="1"/>
                    <a:pt x="512" y="96"/>
                    <a:pt x="310" y="276"/>
                  </a:cubicBezTo>
                  <a:cubicBezTo>
                    <a:pt x="108" y="466"/>
                    <a:pt x="0" y="728"/>
                    <a:pt x="0" y="1002"/>
                  </a:cubicBezTo>
                  <a:cubicBezTo>
                    <a:pt x="0" y="1133"/>
                    <a:pt x="96" y="1240"/>
                    <a:pt x="227" y="1240"/>
                  </a:cubicBezTo>
                  <a:cubicBezTo>
                    <a:pt x="358" y="1240"/>
                    <a:pt x="465" y="1133"/>
                    <a:pt x="465" y="1002"/>
                  </a:cubicBezTo>
                  <a:cubicBezTo>
                    <a:pt x="465" y="859"/>
                    <a:pt x="524" y="716"/>
                    <a:pt x="643" y="621"/>
                  </a:cubicBezTo>
                  <a:cubicBezTo>
                    <a:pt x="740" y="525"/>
                    <a:pt x="865" y="476"/>
                    <a:pt x="993" y="476"/>
                  </a:cubicBezTo>
                  <a:cubicBezTo>
                    <a:pt x="1008" y="476"/>
                    <a:pt x="1022" y="477"/>
                    <a:pt x="1036" y="478"/>
                  </a:cubicBezTo>
                  <a:cubicBezTo>
                    <a:pt x="1298" y="490"/>
                    <a:pt x="1512" y="704"/>
                    <a:pt x="1524" y="966"/>
                  </a:cubicBezTo>
                  <a:cubicBezTo>
                    <a:pt x="1548" y="1228"/>
                    <a:pt x="1370" y="1466"/>
                    <a:pt x="1120" y="1526"/>
                  </a:cubicBezTo>
                  <a:cubicBezTo>
                    <a:pt x="905" y="1574"/>
                    <a:pt x="762" y="1752"/>
                    <a:pt x="762" y="1966"/>
                  </a:cubicBezTo>
                  <a:lnTo>
                    <a:pt x="762" y="2526"/>
                  </a:lnTo>
                  <a:cubicBezTo>
                    <a:pt x="762" y="2657"/>
                    <a:pt x="870" y="2764"/>
                    <a:pt x="1001" y="2764"/>
                  </a:cubicBezTo>
                  <a:cubicBezTo>
                    <a:pt x="1131" y="2764"/>
                    <a:pt x="1239" y="2657"/>
                    <a:pt x="1239" y="2526"/>
                  </a:cubicBezTo>
                  <a:lnTo>
                    <a:pt x="1239" y="1978"/>
                  </a:lnTo>
                  <a:cubicBezTo>
                    <a:pt x="1715" y="1871"/>
                    <a:pt x="2036" y="1431"/>
                    <a:pt x="2001" y="931"/>
                  </a:cubicBezTo>
                  <a:cubicBezTo>
                    <a:pt x="1965" y="442"/>
                    <a:pt x="1560" y="38"/>
                    <a:pt x="1072" y="2"/>
                  </a:cubicBezTo>
                  <a:cubicBezTo>
                    <a:pt x="1056" y="1"/>
                    <a:pt x="1040" y="1"/>
                    <a:pt x="1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3"/>
            <p:cNvSpPr/>
            <p:nvPr/>
          </p:nvSpPr>
          <p:spPr>
            <a:xfrm>
              <a:off x="1750336" y="1649978"/>
              <a:ext cx="15808" cy="15808"/>
            </a:xfrm>
            <a:custGeom>
              <a:avLst/>
              <a:gdLst/>
              <a:ahLst/>
              <a:cxnLst/>
              <a:rect l="l" t="t" r="r" b="b"/>
              <a:pathLst>
                <a:path w="477" h="477" extrusionOk="0">
                  <a:moveTo>
                    <a:pt x="239" y="1"/>
                  </a:moveTo>
                  <a:cubicBezTo>
                    <a:pt x="179" y="1"/>
                    <a:pt x="108" y="24"/>
                    <a:pt x="72" y="72"/>
                  </a:cubicBezTo>
                  <a:cubicBezTo>
                    <a:pt x="24" y="120"/>
                    <a:pt x="0" y="179"/>
                    <a:pt x="0" y="239"/>
                  </a:cubicBezTo>
                  <a:cubicBezTo>
                    <a:pt x="0" y="298"/>
                    <a:pt x="24" y="370"/>
                    <a:pt x="72" y="405"/>
                  </a:cubicBezTo>
                  <a:cubicBezTo>
                    <a:pt x="108" y="453"/>
                    <a:pt x="179" y="477"/>
                    <a:pt x="239" y="477"/>
                  </a:cubicBezTo>
                  <a:cubicBezTo>
                    <a:pt x="298" y="477"/>
                    <a:pt x="358" y="453"/>
                    <a:pt x="405" y="405"/>
                  </a:cubicBezTo>
                  <a:cubicBezTo>
                    <a:pt x="453" y="370"/>
                    <a:pt x="477" y="298"/>
                    <a:pt x="477" y="239"/>
                  </a:cubicBezTo>
                  <a:cubicBezTo>
                    <a:pt x="477" y="179"/>
                    <a:pt x="453" y="120"/>
                    <a:pt x="405" y="72"/>
                  </a:cubicBezTo>
                  <a:cubicBezTo>
                    <a:pt x="358" y="24"/>
                    <a:pt x="298"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3"/>
            <p:cNvSpPr/>
            <p:nvPr/>
          </p:nvSpPr>
          <p:spPr>
            <a:xfrm>
              <a:off x="1520312" y="1731668"/>
              <a:ext cx="181508" cy="15410"/>
            </a:xfrm>
            <a:custGeom>
              <a:avLst/>
              <a:gdLst/>
              <a:ahLst/>
              <a:cxnLst/>
              <a:rect l="l" t="t" r="r" b="b"/>
              <a:pathLst>
                <a:path w="5477" h="465" extrusionOk="0">
                  <a:moveTo>
                    <a:pt x="238" y="0"/>
                  </a:moveTo>
                  <a:cubicBezTo>
                    <a:pt x="107" y="0"/>
                    <a:pt x="0" y="107"/>
                    <a:pt x="0" y="238"/>
                  </a:cubicBezTo>
                  <a:cubicBezTo>
                    <a:pt x="0" y="369"/>
                    <a:pt x="107" y="464"/>
                    <a:pt x="238" y="464"/>
                  </a:cubicBezTo>
                  <a:lnTo>
                    <a:pt x="5239" y="464"/>
                  </a:lnTo>
                  <a:cubicBezTo>
                    <a:pt x="5370" y="464"/>
                    <a:pt x="5477" y="369"/>
                    <a:pt x="5477" y="238"/>
                  </a:cubicBezTo>
                  <a:cubicBezTo>
                    <a:pt x="5477" y="107"/>
                    <a:pt x="5370" y="0"/>
                    <a:pt x="5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3"/>
            <p:cNvSpPr/>
            <p:nvPr/>
          </p:nvSpPr>
          <p:spPr>
            <a:xfrm>
              <a:off x="1686012" y="1775446"/>
              <a:ext cx="15808" cy="15808"/>
            </a:xfrm>
            <a:custGeom>
              <a:avLst/>
              <a:gdLst/>
              <a:ahLst/>
              <a:cxnLst/>
              <a:rect l="l" t="t" r="r" b="b"/>
              <a:pathLst>
                <a:path w="477" h="477" extrusionOk="0">
                  <a:moveTo>
                    <a:pt x="239" y="1"/>
                  </a:moveTo>
                  <a:cubicBezTo>
                    <a:pt x="179" y="1"/>
                    <a:pt x="120" y="25"/>
                    <a:pt x="72" y="72"/>
                  </a:cubicBezTo>
                  <a:cubicBezTo>
                    <a:pt x="24" y="120"/>
                    <a:pt x="1" y="179"/>
                    <a:pt x="1" y="239"/>
                  </a:cubicBezTo>
                  <a:cubicBezTo>
                    <a:pt x="1" y="298"/>
                    <a:pt x="24" y="358"/>
                    <a:pt x="72" y="406"/>
                  </a:cubicBezTo>
                  <a:cubicBezTo>
                    <a:pt x="120" y="453"/>
                    <a:pt x="179" y="477"/>
                    <a:pt x="239" y="477"/>
                  </a:cubicBezTo>
                  <a:cubicBezTo>
                    <a:pt x="298" y="477"/>
                    <a:pt x="358" y="453"/>
                    <a:pt x="405" y="406"/>
                  </a:cubicBezTo>
                  <a:cubicBezTo>
                    <a:pt x="453" y="358"/>
                    <a:pt x="477" y="298"/>
                    <a:pt x="477" y="239"/>
                  </a:cubicBezTo>
                  <a:cubicBezTo>
                    <a:pt x="477" y="179"/>
                    <a:pt x="453" y="120"/>
                    <a:pt x="405" y="72"/>
                  </a:cubicBezTo>
                  <a:cubicBezTo>
                    <a:pt x="358" y="25"/>
                    <a:pt x="298"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3"/>
            <p:cNvSpPr/>
            <p:nvPr/>
          </p:nvSpPr>
          <p:spPr>
            <a:xfrm>
              <a:off x="1520312" y="1775446"/>
              <a:ext cx="150754" cy="15808"/>
            </a:xfrm>
            <a:custGeom>
              <a:avLst/>
              <a:gdLst/>
              <a:ahLst/>
              <a:cxnLst/>
              <a:rect l="l" t="t" r="r" b="b"/>
              <a:pathLst>
                <a:path w="4549" h="477" extrusionOk="0">
                  <a:moveTo>
                    <a:pt x="238" y="1"/>
                  </a:moveTo>
                  <a:cubicBezTo>
                    <a:pt x="107" y="1"/>
                    <a:pt x="0" y="108"/>
                    <a:pt x="0" y="239"/>
                  </a:cubicBezTo>
                  <a:cubicBezTo>
                    <a:pt x="0" y="370"/>
                    <a:pt x="107" y="477"/>
                    <a:pt x="238" y="477"/>
                  </a:cubicBezTo>
                  <a:lnTo>
                    <a:pt x="4310" y="477"/>
                  </a:lnTo>
                  <a:cubicBezTo>
                    <a:pt x="4441" y="477"/>
                    <a:pt x="4548" y="370"/>
                    <a:pt x="4548" y="239"/>
                  </a:cubicBezTo>
                  <a:cubicBezTo>
                    <a:pt x="4548" y="108"/>
                    <a:pt x="4441" y="1"/>
                    <a:pt x="4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3"/>
            <p:cNvSpPr/>
            <p:nvPr/>
          </p:nvSpPr>
          <p:spPr>
            <a:xfrm>
              <a:off x="1520312" y="1687459"/>
              <a:ext cx="130605" cy="15808"/>
            </a:xfrm>
            <a:custGeom>
              <a:avLst/>
              <a:gdLst/>
              <a:ahLst/>
              <a:cxnLst/>
              <a:rect l="l" t="t" r="r" b="b"/>
              <a:pathLst>
                <a:path w="3941" h="477" extrusionOk="0">
                  <a:moveTo>
                    <a:pt x="238" y="1"/>
                  </a:moveTo>
                  <a:cubicBezTo>
                    <a:pt x="107" y="1"/>
                    <a:pt x="0" y="108"/>
                    <a:pt x="0" y="239"/>
                  </a:cubicBezTo>
                  <a:cubicBezTo>
                    <a:pt x="0" y="370"/>
                    <a:pt x="107" y="477"/>
                    <a:pt x="238" y="477"/>
                  </a:cubicBezTo>
                  <a:lnTo>
                    <a:pt x="3703" y="477"/>
                  </a:lnTo>
                  <a:cubicBezTo>
                    <a:pt x="3834" y="477"/>
                    <a:pt x="3941" y="370"/>
                    <a:pt x="3941" y="239"/>
                  </a:cubicBezTo>
                  <a:cubicBezTo>
                    <a:pt x="3941" y="108"/>
                    <a:pt x="3834" y="1"/>
                    <a:pt x="3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 name="Google Shape;916;p73"/>
          <p:cNvSpPr/>
          <p:nvPr/>
        </p:nvSpPr>
        <p:spPr>
          <a:xfrm>
            <a:off x="3112625" y="3760673"/>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grpSp>
        <p:nvGrpSpPr>
          <p:cNvPr id="917" name="Google Shape;917;p73"/>
          <p:cNvGrpSpPr/>
          <p:nvPr/>
        </p:nvGrpSpPr>
        <p:grpSpPr>
          <a:xfrm>
            <a:off x="3269305" y="3917373"/>
            <a:ext cx="345140" cy="345100"/>
            <a:chOff x="726012" y="1488188"/>
            <a:chExt cx="402121" cy="402121"/>
          </a:xfrm>
        </p:grpSpPr>
        <p:sp>
          <p:nvSpPr>
            <p:cNvPr id="918" name="Google Shape;918;p73"/>
            <p:cNvSpPr/>
            <p:nvPr/>
          </p:nvSpPr>
          <p:spPr>
            <a:xfrm>
              <a:off x="993551" y="1705620"/>
              <a:ext cx="15808" cy="15808"/>
            </a:xfrm>
            <a:custGeom>
              <a:avLst/>
              <a:gdLst/>
              <a:ahLst/>
              <a:cxnLst/>
              <a:rect l="l" t="t" r="r" b="b"/>
              <a:pathLst>
                <a:path w="477" h="477" extrusionOk="0">
                  <a:moveTo>
                    <a:pt x="238" y="0"/>
                  </a:moveTo>
                  <a:cubicBezTo>
                    <a:pt x="179" y="0"/>
                    <a:pt x="119" y="24"/>
                    <a:pt x="72" y="72"/>
                  </a:cubicBezTo>
                  <a:cubicBezTo>
                    <a:pt x="24" y="107"/>
                    <a:pt x="0" y="179"/>
                    <a:pt x="0" y="238"/>
                  </a:cubicBezTo>
                  <a:cubicBezTo>
                    <a:pt x="0" y="298"/>
                    <a:pt x="24" y="358"/>
                    <a:pt x="72" y="405"/>
                  </a:cubicBezTo>
                  <a:cubicBezTo>
                    <a:pt x="119" y="453"/>
                    <a:pt x="179" y="477"/>
                    <a:pt x="238" y="477"/>
                  </a:cubicBezTo>
                  <a:cubicBezTo>
                    <a:pt x="298" y="477"/>
                    <a:pt x="369" y="453"/>
                    <a:pt x="405" y="405"/>
                  </a:cubicBezTo>
                  <a:cubicBezTo>
                    <a:pt x="453" y="358"/>
                    <a:pt x="476" y="298"/>
                    <a:pt x="476" y="238"/>
                  </a:cubicBezTo>
                  <a:cubicBezTo>
                    <a:pt x="476" y="179"/>
                    <a:pt x="453" y="107"/>
                    <a:pt x="405" y="72"/>
                  </a:cubicBezTo>
                  <a:cubicBezTo>
                    <a:pt x="369" y="24"/>
                    <a:pt x="298"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3"/>
            <p:cNvSpPr/>
            <p:nvPr/>
          </p:nvSpPr>
          <p:spPr>
            <a:xfrm>
              <a:off x="830967" y="1681162"/>
              <a:ext cx="192212" cy="209147"/>
            </a:xfrm>
            <a:custGeom>
              <a:avLst/>
              <a:gdLst/>
              <a:ahLst/>
              <a:cxnLst/>
              <a:rect l="l" t="t" r="r" b="b"/>
              <a:pathLst>
                <a:path w="5800" h="6311" extrusionOk="0">
                  <a:moveTo>
                    <a:pt x="3835" y="476"/>
                  </a:moveTo>
                  <a:lnTo>
                    <a:pt x="3835" y="1703"/>
                  </a:lnTo>
                  <a:cubicBezTo>
                    <a:pt x="3835" y="2215"/>
                    <a:pt x="3418" y="2631"/>
                    <a:pt x="2894" y="2631"/>
                  </a:cubicBezTo>
                  <a:cubicBezTo>
                    <a:pt x="2382" y="2631"/>
                    <a:pt x="1965" y="2215"/>
                    <a:pt x="1965" y="1703"/>
                  </a:cubicBezTo>
                  <a:lnTo>
                    <a:pt x="1965" y="1131"/>
                  </a:lnTo>
                  <a:cubicBezTo>
                    <a:pt x="1965" y="774"/>
                    <a:pt x="2263" y="476"/>
                    <a:pt x="2620" y="476"/>
                  </a:cubicBezTo>
                  <a:close/>
                  <a:moveTo>
                    <a:pt x="3763" y="3108"/>
                  </a:moveTo>
                  <a:cubicBezTo>
                    <a:pt x="4620" y="3108"/>
                    <a:pt x="5323" y="3810"/>
                    <a:pt x="5323" y="4667"/>
                  </a:cubicBezTo>
                  <a:lnTo>
                    <a:pt x="5323" y="4691"/>
                  </a:lnTo>
                  <a:lnTo>
                    <a:pt x="3477" y="4691"/>
                  </a:lnTo>
                  <a:cubicBezTo>
                    <a:pt x="3346" y="4691"/>
                    <a:pt x="3239" y="4798"/>
                    <a:pt x="3239" y="4929"/>
                  </a:cubicBezTo>
                  <a:cubicBezTo>
                    <a:pt x="3239" y="5060"/>
                    <a:pt x="3346" y="5167"/>
                    <a:pt x="3477" y="5167"/>
                  </a:cubicBezTo>
                  <a:lnTo>
                    <a:pt x="5323" y="5167"/>
                  </a:lnTo>
                  <a:lnTo>
                    <a:pt x="5323" y="5834"/>
                  </a:lnTo>
                  <a:lnTo>
                    <a:pt x="477" y="5834"/>
                  </a:lnTo>
                  <a:lnTo>
                    <a:pt x="477" y="4667"/>
                  </a:lnTo>
                  <a:cubicBezTo>
                    <a:pt x="477" y="3810"/>
                    <a:pt x="1168" y="3108"/>
                    <a:pt x="2025" y="3108"/>
                  </a:cubicBezTo>
                  <a:close/>
                  <a:moveTo>
                    <a:pt x="2620" y="0"/>
                  </a:moveTo>
                  <a:cubicBezTo>
                    <a:pt x="2001" y="0"/>
                    <a:pt x="1489" y="512"/>
                    <a:pt x="1489" y="1131"/>
                  </a:cubicBezTo>
                  <a:lnTo>
                    <a:pt x="1489" y="1703"/>
                  </a:lnTo>
                  <a:cubicBezTo>
                    <a:pt x="1489" y="2060"/>
                    <a:pt x="1632" y="2393"/>
                    <a:pt x="1858" y="2643"/>
                  </a:cubicBezTo>
                  <a:cubicBezTo>
                    <a:pt x="822" y="2739"/>
                    <a:pt x="1" y="3608"/>
                    <a:pt x="1" y="4667"/>
                  </a:cubicBezTo>
                  <a:lnTo>
                    <a:pt x="1" y="6072"/>
                  </a:lnTo>
                  <a:cubicBezTo>
                    <a:pt x="1" y="6203"/>
                    <a:pt x="108" y="6310"/>
                    <a:pt x="239" y="6310"/>
                  </a:cubicBezTo>
                  <a:lnTo>
                    <a:pt x="5561" y="6310"/>
                  </a:lnTo>
                  <a:cubicBezTo>
                    <a:pt x="5692" y="6310"/>
                    <a:pt x="5799" y="6203"/>
                    <a:pt x="5799" y="6072"/>
                  </a:cubicBezTo>
                  <a:lnTo>
                    <a:pt x="5799" y="4667"/>
                  </a:lnTo>
                  <a:cubicBezTo>
                    <a:pt x="5799" y="3608"/>
                    <a:pt x="4978" y="2739"/>
                    <a:pt x="3942" y="2643"/>
                  </a:cubicBezTo>
                  <a:cubicBezTo>
                    <a:pt x="4168" y="2393"/>
                    <a:pt x="4311" y="2060"/>
                    <a:pt x="4311" y="1703"/>
                  </a:cubicBezTo>
                  <a:lnTo>
                    <a:pt x="4311" y="238"/>
                  </a:lnTo>
                  <a:cubicBezTo>
                    <a:pt x="4311" y="107"/>
                    <a:pt x="4204" y="0"/>
                    <a:pt x="4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3"/>
            <p:cNvSpPr/>
            <p:nvPr/>
          </p:nvSpPr>
          <p:spPr>
            <a:xfrm>
              <a:off x="726012" y="1488188"/>
              <a:ext cx="402121" cy="233239"/>
            </a:xfrm>
            <a:custGeom>
              <a:avLst/>
              <a:gdLst/>
              <a:ahLst/>
              <a:cxnLst/>
              <a:rect l="l" t="t" r="r" b="b"/>
              <a:pathLst>
                <a:path w="12134" h="7038" extrusionOk="0">
                  <a:moveTo>
                    <a:pt x="2799" y="465"/>
                  </a:moveTo>
                  <a:lnTo>
                    <a:pt x="2799" y="763"/>
                  </a:lnTo>
                  <a:cubicBezTo>
                    <a:pt x="2799" y="906"/>
                    <a:pt x="2680" y="1013"/>
                    <a:pt x="2537" y="1013"/>
                  </a:cubicBezTo>
                  <a:lnTo>
                    <a:pt x="1560" y="1013"/>
                  </a:lnTo>
                  <a:lnTo>
                    <a:pt x="1560" y="882"/>
                  </a:lnTo>
                  <a:cubicBezTo>
                    <a:pt x="1560" y="656"/>
                    <a:pt x="1739" y="465"/>
                    <a:pt x="1977" y="465"/>
                  </a:cubicBezTo>
                  <a:close/>
                  <a:moveTo>
                    <a:pt x="6680" y="465"/>
                  </a:moveTo>
                  <a:lnTo>
                    <a:pt x="6680" y="763"/>
                  </a:lnTo>
                  <a:cubicBezTo>
                    <a:pt x="6680" y="906"/>
                    <a:pt x="6561" y="1013"/>
                    <a:pt x="6418" y="1013"/>
                  </a:cubicBezTo>
                  <a:lnTo>
                    <a:pt x="5442" y="1013"/>
                  </a:lnTo>
                  <a:lnTo>
                    <a:pt x="5442" y="882"/>
                  </a:lnTo>
                  <a:cubicBezTo>
                    <a:pt x="5442" y="656"/>
                    <a:pt x="5632" y="465"/>
                    <a:pt x="5859" y="465"/>
                  </a:cubicBezTo>
                  <a:close/>
                  <a:moveTo>
                    <a:pt x="10562" y="465"/>
                  </a:moveTo>
                  <a:lnTo>
                    <a:pt x="10562" y="763"/>
                  </a:lnTo>
                  <a:cubicBezTo>
                    <a:pt x="10562" y="906"/>
                    <a:pt x="10454" y="1013"/>
                    <a:pt x="10312" y="1013"/>
                  </a:cubicBezTo>
                  <a:lnTo>
                    <a:pt x="9335" y="1013"/>
                  </a:lnTo>
                  <a:lnTo>
                    <a:pt x="9335" y="882"/>
                  </a:lnTo>
                  <a:cubicBezTo>
                    <a:pt x="9335" y="656"/>
                    <a:pt x="9514" y="465"/>
                    <a:pt x="9740" y="465"/>
                  </a:cubicBezTo>
                  <a:close/>
                  <a:moveTo>
                    <a:pt x="2799" y="1442"/>
                  </a:moveTo>
                  <a:lnTo>
                    <a:pt x="2799" y="1656"/>
                  </a:lnTo>
                  <a:cubicBezTo>
                    <a:pt x="2799" y="2001"/>
                    <a:pt x="2513" y="2275"/>
                    <a:pt x="2180" y="2275"/>
                  </a:cubicBezTo>
                  <a:cubicBezTo>
                    <a:pt x="1834" y="2275"/>
                    <a:pt x="1560" y="2001"/>
                    <a:pt x="1560" y="1656"/>
                  </a:cubicBezTo>
                  <a:lnTo>
                    <a:pt x="1560" y="1489"/>
                  </a:lnTo>
                  <a:lnTo>
                    <a:pt x="2537" y="1489"/>
                  </a:lnTo>
                  <a:cubicBezTo>
                    <a:pt x="2632" y="1489"/>
                    <a:pt x="2715" y="1477"/>
                    <a:pt x="2799" y="1442"/>
                  </a:cubicBezTo>
                  <a:close/>
                  <a:moveTo>
                    <a:pt x="6680" y="1442"/>
                  </a:moveTo>
                  <a:lnTo>
                    <a:pt x="6680" y="1656"/>
                  </a:lnTo>
                  <a:cubicBezTo>
                    <a:pt x="6680" y="2001"/>
                    <a:pt x="6406" y="2275"/>
                    <a:pt x="6061" y="2275"/>
                  </a:cubicBezTo>
                  <a:cubicBezTo>
                    <a:pt x="5716" y="2275"/>
                    <a:pt x="5442" y="2001"/>
                    <a:pt x="5442" y="1656"/>
                  </a:cubicBezTo>
                  <a:lnTo>
                    <a:pt x="5442" y="1489"/>
                  </a:lnTo>
                  <a:lnTo>
                    <a:pt x="6418" y="1489"/>
                  </a:lnTo>
                  <a:cubicBezTo>
                    <a:pt x="6513" y="1489"/>
                    <a:pt x="6597" y="1477"/>
                    <a:pt x="6680" y="1442"/>
                  </a:cubicBezTo>
                  <a:close/>
                  <a:moveTo>
                    <a:pt x="10562" y="1442"/>
                  </a:moveTo>
                  <a:lnTo>
                    <a:pt x="10562" y="1656"/>
                  </a:lnTo>
                  <a:cubicBezTo>
                    <a:pt x="10562" y="2001"/>
                    <a:pt x="10288" y="2275"/>
                    <a:pt x="9942" y="2275"/>
                  </a:cubicBezTo>
                  <a:cubicBezTo>
                    <a:pt x="9609" y="2275"/>
                    <a:pt x="9335" y="2001"/>
                    <a:pt x="9335" y="1656"/>
                  </a:cubicBezTo>
                  <a:lnTo>
                    <a:pt x="9335" y="1489"/>
                  </a:lnTo>
                  <a:lnTo>
                    <a:pt x="10312" y="1489"/>
                  </a:lnTo>
                  <a:cubicBezTo>
                    <a:pt x="10395" y="1489"/>
                    <a:pt x="10490" y="1477"/>
                    <a:pt x="10562" y="1442"/>
                  </a:cubicBezTo>
                  <a:close/>
                  <a:moveTo>
                    <a:pt x="2322" y="2751"/>
                  </a:moveTo>
                  <a:lnTo>
                    <a:pt x="2180" y="2906"/>
                  </a:lnTo>
                  <a:lnTo>
                    <a:pt x="2025" y="2751"/>
                  </a:lnTo>
                  <a:close/>
                  <a:moveTo>
                    <a:pt x="6216" y="2751"/>
                  </a:moveTo>
                  <a:lnTo>
                    <a:pt x="6061" y="2906"/>
                  </a:lnTo>
                  <a:lnTo>
                    <a:pt x="5906" y="2751"/>
                  </a:lnTo>
                  <a:close/>
                  <a:moveTo>
                    <a:pt x="10097" y="2751"/>
                  </a:moveTo>
                  <a:lnTo>
                    <a:pt x="9942" y="2906"/>
                  </a:lnTo>
                  <a:lnTo>
                    <a:pt x="9800" y="2751"/>
                  </a:lnTo>
                  <a:close/>
                  <a:moveTo>
                    <a:pt x="2989" y="2763"/>
                  </a:moveTo>
                  <a:cubicBezTo>
                    <a:pt x="3489" y="2847"/>
                    <a:pt x="3882" y="3287"/>
                    <a:pt x="3882" y="3823"/>
                  </a:cubicBezTo>
                  <a:lnTo>
                    <a:pt x="3882" y="4287"/>
                  </a:lnTo>
                  <a:lnTo>
                    <a:pt x="465" y="4287"/>
                  </a:lnTo>
                  <a:lnTo>
                    <a:pt x="465" y="3823"/>
                  </a:lnTo>
                  <a:cubicBezTo>
                    <a:pt x="465" y="3287"/>
                    <a:pt x="858" y="2847"/>
                    <a:pt x="1370" y="2763"/>
                  </a:cubicBezTo>
                  <a:lnTo>
                    <a:pt x="2013" y="3406"/>
                  </a:lnTo>
                  <a:cubicBezTo>
                    <a:pt x="2049" y="3454"/>
                    <a:pt x="2108" y="3478"/>
                    <a:pt x="2180" y="3478"/>
                  </a:cubicBezTo>
                  <a:cubicBezTo>
                    <a:pt x="2239" y="3478"/>
                    <a:pt x="2299" y="3454"/>
                    <a:pt x="2346" y="3406"/>
                  </a:cubicBezTo>
                  <a:lnTo>
                    <a:pt x="2989" y="2763"/>
                  </a:lnTo>
                  <a:close/>
                  <a:moveTo>
                    <a:pt x="6871" y="2763"/>
                  </a:moveTo>
                  <a:cubicBezTo>
                    <a:pt x="7383" y="2847"/>
                    <a:pt x="7764" y="3287"/>
                    <a:pt x="7764" y="3823"/>
                  </a:cubicBezTo>
                  <a:lnTo>
                    <a:pt x="7764" y="4287"/>
                  </a:lnTo>
                  <a:lnTo>
                    <a:pt x="4358" y="4287"/>
                  </a:lnTo>
                  <a:lnTo>
                    <a:pt x="4358" y="3823"/>
                  </a:lnTo>
                  <a:cubicBezTo>
                    <a:pt x="4358" y="3287"/>
                    <a:pt x="4739" y="2847"/>
                    <a:pt x="5251" y="2763"/>
                  </a:cubicBezTo>
                  <a:lnTo>
                    <a:pt x="5894" y="3406"/>
                  </a:lnTo>
                  <a:cubicBezTo>
                    <a:pt x="5942" y="3454"/>
                    <a:pt x="6002" y="3478"/>
                    <a:pt x="6061" y="3478"/>
                  </a:cubicBezTo>
                  <a:cubicBezTo>
                    <a:pt x="6121" y="3478"/>
                    <a:pt x="6180" y="3454"/>
                    <a:pt x="6228" y="3406"/>
                  </a:cubicBezTo>
                  <a:lnTo>
                    <a:pt x="6871" y="2763"/>
                  </a:lnTo>
                  <a:close/>
                  <a:moveTo>
                    <a:pt x="10752" y="2763"/>
                  </a:moveTo>
                  <a:cubicBezTo>
                    <a:pt x="11264" y="2847"/>
                    <a:pt x="11657" y="3287"/>
                    <a:pt x="11657" y="3823"/>
                  </a:cubicBezTo>
                  <a:lnTo>
                    <a:pt x="11657" y="4287"/>
                  </a:lnTo>
                  <a:lnTo>
                    <a:pt x="8240" y="4287"/>
                  </a:lnTo>
                  <a:lnTo>
                    <a:pt x="8240" y="3823"/>
                  </a:lnTo>
                  <a:cubicBezTo>
                    <a:pt x="8240" y="3287"/>
                    <a:pt x="8633" y="2847"/>
                    <a:pt x="9145" y="2763"/>
                  </a:cubicBezTo>
                  <a:lnTo>
                    <a:pt x="9776" y="3406"/>
                  </a:lnTo>
                  <a:cubicBezTo>
                    <a:pt x="9823" y="3454"/>
                    <a:pt x="9883" y="3478"/>
                    <a:pt x="9942" y="3478"/>
                  </a:cubicBezTo>
                  <a:cubicBezTo>
                    <a:pt x="10014" y="3478"/>
                    <a:pt x="10073" y="3454"/>
                    <a:pt x="10121" y="3406"/>
                  </a:cubicBezTo>
                  <a:lnTo>
                    <a:pt x="10752" y="2763"/>
                  </a:lnTo>
                  <a:close/>
                  <a:moveTo>
                    <a:pt x="1977" y="1"/>
                  </a:moveTo>
                  <a:cubicBezTo>
                    <a:pt x="1477" y="1"/>
                    <a:pt x="1084" y="394"/>
                    <a:pt x="1084" y="882"/>
                  </a:cubicBezTo>
                  <a:lnTo>
                    <a:pt x="1084" y="1656"/>
                  </a:lnTo>
                  <a:cubicBezTo>
                    <a:pt x="1084" y="1894"/>
                    <a:pt x="1156" y="2120"/>
                    <a:pt x="1287" y="2299"/>
                  </a:cubicBezTo>
                  <a:cubicBezTo>
                    <a:pt x="560" y="2418"/>
                    <a:pt x="1" y="3049"/>
                    <a:pt x="1" y="3823"/>
                  </a:cubicBezTo>
                  <a:lnTo>
                    <a:pt x="1" y="4525"/>
                  </a:lnTo>
                  <a:cubicBezTo>
                    <a:pt x="1" y="4585"/>
                    <a:pt x="13" y="4633"/>
                    <a:pt x="48" y="4680"/>
                  </a:cubicBezTo>
                  <a:cubicBezTo>
                    <a:pt x="13" y="4752"/>
                    <a:pt x="1" y="4847"/>
                    <a:pt x="1" y="4942"/>
                  </a:cubicBezTo>
                  <a:lnTo>
                    <a:pt x="1" y="6383"/>
                  </a:lnTo>
                  <a:cubicBezTo>
                    <a:pt x="1" y="6740"/>
                    <a:pt x="287" y="7038"/>
                    <a:pt x="644" y="7038"/>
                  </a:cubicBezTo>
                  <a:lnTo>
                    <a:pt x="3775" y="7038"/>
                  </a:lnTo>
                  <a:cubicBezTo>
                    <a:pt x="3906" y="7038"/>
                    <a:pt x="4013" y="6930"/>
                    <a:pt x="4013" y="6799"/>
                  </a:cubicBezTo>
                  <a:cubicBezTo>
                    <a:pt x="4013" y="6668"/>
                    <a:pt x="3906" y="6561"/>
                    <a:pt x="3775" y="6561"/>
                  </a:cubicBezTo>
                  <a:lnTo>
                    <a:pt x="644" y="6561"/>
                  </a:lnTo>
                  <a:cubicBezTo>
                    <a:pt x="548" y="6561"/>
                    <a:pt x="465" y="6478"/>
                    <a:pt x="465" y="6383"/>
                  </a:cubicBezTo>
                  <a:lnTo>
                    <a:pt x="465" y="4942"/>
                  </a:lnTo>
                  <a:cubicBezTo>
                    <a:pt x="465" y="4835"/>
                    <a:pt x="548" y="4763"/>
                    <a:pt x="644" y="4763"/>
                  </a:cubicBezTo>
                  <a:lnTo>
                    <a:pt x="11478" y="4763"/>
                  </a:lnTo>
                  <a:cubicBezTo>
                    <a:pt x="11574" y="4763"/>
                    <a:pt x="11657" y="4835"/>
                    <a:pt x="11657" y="4942"/>
                  </a:cubicBezTo>
                  <a:lnTo>
                    <a:pt x="11657" y="6383"/>
                  </a:lnTo>
                  <a:cubicBezTo>
                    <a:pt x="11657" y="6478"/>
                    <a:pt x="11574" y="6561"/>
                    <a:pt x="11478" y="6561"/>
                  </a:cubicBezTo>
                  <a:lnTo>
                    <a:pt x="9228" y="6561"/>
                  </a:lnTo>
                  <a:cubicBezTo>
                    <a:pt x="9097" y="6561"/>
                    <a:pt x="8990" y="6668"/>
                    <a:pt x="8990" y="6799"/>
                  </a:cubicBezTo>
                  <a:cubicBezTo>
                    <a:pt x="8990" y="6930"/>
                    <a:pt x="9097" y="7038"/>
                    <a:pt x="9228" y="7038"/>
                  </a:cubicBezTo>
                  <a:lnTo>
                    <a:pt x="11478" y="7038"/>
                  </a:lnTo>
                  <a:cubicBezTo>
                    <a:pt x="11836" y="7038"/>
                    <a:pt x="12133" y="6740"/>
                    <a:pt x="12133" y="6383"/>
                  </a:cubicBezTo>
                  <a:lnTo>
                    <a:pt x="12133" y="4942"/>
                  </a:lnTo>
                  <a:cubicBezTo>
                    <a:pt x="12133" y="4847"/>
                    <a:pt x="12109" y="4752"/>
                    <a:pt x="12074" y="4680"/>
                  </a:cubicBezTo>
                  <a:cubicBezTo>
                    <a:pt x="12109" y="4633"/>
                    <a:pt x="12133" y="4585"/>
                    <a:pt x="12133" y="4525"/>
                  </a:cubicBezTo>
                  <a:lnTo>
                    <a:pt x="12133" y="3823"/>
                  </a:lnTo>
                  <a:cubicBezTo>
                    <a:pt x="12133" y="3049"/>
                    <a:pt x="11562" y="2418"/>
                    <a:pt x="10835" y="2299"/>
                  </a:cubicBezTo>
                  <a:cubicBezTo>
                    <a:pt x="10966" y="2120"/>
                    <a:pt x="11038" y="1894"/>
                    <a:pt x="11038" y="1656"/>
                  </a:cubicBezTo>
                  <a:lnTo>
                    <a:pt x="11038" y="227"/>
                  </a:lnTo>
                  <a:cubicBezTo>
                    <a:pt x="11038" y="96"/>
                    <a:pt x="10931" y="1"/>
                    <a:pt x="10800" y="1"/>
                  </a:cubicBezTo>
                  <a:lnTo>
                    <a:pt x="9740" y="1"/>
                  </a:lnTo>
                  <a:cubicBezTo>
                    <a:pt x="9252" y="1"/>
                    <a:pt x="8859" y="394"/>
                    <a:pt x="8859" y="882"/>
                  </a:cubicBezTo>
                  <a:lnTo>
                    <a:pt x="8859" y="1656"/>
                  </a:lnTo>
                  <a:cubicBezTo>
                    <a:pt x="8859" y="1894"/>
                    <a:pt x="8930" y="2120"/>
                    <a:pt x="9061" y="2299"/>
                  </a:cubicBezTo>
                  <a:cubicBezTo>
                    <a:pt x="8621" y="2370"/>
                    <a:pt x="8240" y="2632"/>
                    <a:pt x="8002" y="3001"/>
                  </a:cubicBezTo>
                  <a:cubicBezTo>
                    <a:pt x="7776" y="2632"/>
                    <a:pt x="7395" y="2370"/>
                    <a:pt x="6942" y="2299"/>
                  </a:cubicBezTo>
                  <a:cubicBezTo>
                    <a:pt x="7073" y="2120"/>
                    <a:pt x="7156" y="1894"/>
                    <a:pt x="7156" y="1656"/>
                  </a:cubicBezTo>
                  <a:lnTo>
                    <a:pt x="7156" y="227"/>
                  </a:lnTo>
                  <a:cubicBezTo>
                    <a:pt x="7156" y="96"/>
                    <a:pt x="7049" y="1"/>
                    <a:pt x="6918" y="1"/>
                  </a:cubicBezTo>
                  <a:lnTo>
                    <a:pt x="5859" y="1"/>
                  </a:lnTo>
                  <a:cubicBezTo>
                    <a:pt x="5370" y="1"/>
                    <a:pt x="4966" y="394"/>
                    <a:pt x="4966" y="882"/>
                  </a:cubicBezTo>
                  <a:lnTo>
                    <a:pt x="4966" y="1656"/>
                  </a:lnTo>
                  <a:cubicBezTo>
                    <a:pt x="4966" y="1894"/>
                    <a:pt x="5049" y="2120"/>
                    <a:pt x="5180" y="2299"/>
                  </a:cubicBezTo>
                  <a:cubicBezTo>
                    <a:pt x="4728" y="2370"/>
                    <a:pt x="4347" y="2632"/>
                    <a:pt x="4120" y="3001"/>
                  </a:cubicBezTo>
                  <a:cubicBezTo>
                    <a:pt x="3882" y="2632"/>
                    <a:pt x="3501" y="2370"/>
                    <a:pt x="3061" y="2299"/>
                  </a:cubicBezTo>
                  <a:cubicBezTo>
                    <a:pt x="3192" y="2120"/>
                    <a:pt x="3263" y="1894"/>
                    <a:pt x="3263" y="1656"/>
                  </a:cubicBezTo>
                  <a:lnTo>
                    <a:pt x="3263" y="227"/>
                  </a:lnTo>
                  <a:cubicBezTo>
                    <a:pt x="3263" y="96"/>
                    <a:pt x="3156" y="1"/>
                    <a:pt x="3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3"/>
            <p:cNvSpPr/>
            <p:nvPr/>
          </p:nvSpPr>
          <p:spPr>
            <a:xfrm>
              <a:off x="908713" y="1836622"/>
              <a:ext cx="15808" cy="15808"/>
            </a:xfrm>
            <a:custGeom>
              <a:avLst/>
              <a:gdLst/>
              <a:ahLst/>
              <a:cxnLst/>
              <a:rect l="l" t="t" r="r" b="b"/>
              <a:pathLst>
                <a:path w="477" h="477" extrusionOk="0">
                  <a:moveTo>
                    <a:pt x="238" y="0"/>
                  </a:moveTo>
                  <a:cubicBezTo>
                    <a:pt x="179" y="0"/>
                    <a:pt x="119" y="24"/>
                    <a:pt x="72" y="72"/>
                  </a:cubicBezTo>
                  <a:cubicBezTo>
                    <a:pt x="24" y="119"/>
                    <a:pt x="0" y="179"/>
                    <a:pt x="0" y="238"/>
                  </a:cubicBezTo>
                  <a:cubicBezTo>
                    <a:pt x="0" y="298"/>
                    <a:pt x="24" y="369"/>
                    <a:pt x="72" y="405"/>
                  </a:cubicBezTo>
                  <a:cubicBezTo>
                    <a:pt x="119" y="453"/>
                    <a:pt x="179" y="476"/>
                    <a:pt x="238" y="476"/>
                  </a:cubicBezTo>
                  <a:cubicBezTo>
                    <a:pt x="298" y="476"/>
                    <a:pt x="369" y="453"/>
                    <a:pt x="405" y="405"/>
                  </a:cubicBezTo>
                  <a:cubicBezTo>
                    <a:pt x="453" y="369"/>
                    <a:pt x="477" y="298"/>
                    <a:pt x="477" y="238"/>
                  </a:cubicBezTo>
                  <a:cubicBezTo>
                    <a:pt x="477" y="179"/>
                    <a:pt x="453" y="119"/>
                    <a:pt x="405" y="72"/>
                  </a:cubicBezTo>
                  <a:cubicBezTo>
                    <a:pt x="369" y="24"/>
                    <a:pt x="298"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0692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7"/>
                                        </p:tgtEl>
                                        <p:attrNameLst>
                                          <p:attrName>style.visibility</p:attrName>
                                        </p:attrNameLst>
                                      </p:cBhvr>
                                      <p:to>
                                        <p:strVal val="visible"/>
                                      </p:to>
                                    </p:set>
                                    <p:animEffect transition="in" filter="fade">
                                      <p:cBhvr>
                                        <p:cTn id="7" dur="1000"/>
                                        <p:tgtEl>
                                          <p:spTgt spid="847"/>
                                        </p:tgtEl>
                                      </p:cBhvr>
                                    </p:animEffect>
                                  </p:childTnLst>
                                </p:cTn>
                              </p:par>
                              <p:par>
                                <p:cTn id="8" presetID="10" presetClass="entr" presetSubtype="0" fill="hold" nodeType="withEffect">
                                  <p:stCondLst>
                                    <p:cond delay="0"/>
                                  </p:stCondLst>
                                  <p:childTnLst>
                                    <p:set>
                                      <p:cBhvr>
                                        <p:cTn id="9" dur="1" fill="hold">
                                          <p:stCondLst>
                                            <p:cond delay="0"/>
                                          </p:stCondLst>
                                        </p:cTn>
                                        <p:tgtEl>
                                          <p:spTgt spid="848"/>
                                        </p:tgtEl>
                                        <p:attrNameLst>
                                          <p:attrName>style.visibility</p:attrName>
                                        </p:attrNameLst>
                                      </p:cBhvr>
                                      <p:to>
                                        <p:strVal val="visible"/>
                                      </p:to>
                                    </p:set>
                                    <p:animEffect transition="in" filter="fade">
                                      <p:cBhvr>
                                        <p:cTn id="10" dur="1000"/>
                                        <p:tgtEl>
                                          <p:spTgt spid="848"/>
                                        </p:tgtEl>
                                      </p:cBhvr>
                                    </p:animEffect>
                                  </p:childTnLst>
                                </p:cTn>
                              </p:par>
                              <p:par>
                                <p:cTn id="11" presetID="10" presetClass="entr" presetSubtype="0" fill="hold" nodeType="withEffect">
                                  <p:stCondLst>
                                    <p:cond delay="0"/>
                                  </p:stCondLst>
                                  <p:childTnLst>
                                    <p:set>
                                      <p:cBhvr>
                                        <p:cTn id="12" dur="1" fill="hold">
                                          <p:stCondLst>
                                            <p:cond delay="0"/>
                                          </p:stCondLst>
                                        </p:cTn>
                                        <p:tgtEl>
                                          <p:spTgt spid="864"/>
                                        </p:tgtEl>
                                        <p:attrNameLst>
                                          <p:attrName>style.visibility</p:attrName>
                                        </p:attrNameLst>
                                      </p:cBhvr>
                                      <p:to>
                                        <p:strVal val="visible"/>
                                      </p:to>
                                    </p:set>
                                    <p:animEffect transition="in" filter="fade">
                                      <p:cBhvr>
                                        <p:cTn id="13" dur="1000"/>
                                        <p:tgtEl>
                                          <p:spTgt spid="864"/>
                                        </p:tgtEl>
                                      </p:cBhvr>
                                    </p:animEffect>
                                  </p:childTnLst>
                                </p:cTn>
                              </p:par>
                              <p:par>
                                <p:cTn id="14" presetID="10" presetClass="entr" presetSubtype="0" fill="hold" nodeType="withEffect">
                                  <p:stCondLst>
                                    <p:cond delay="0"/>
                                  </p:stCondLst>
                                  <p:childTnLst>
                                    <p:set>
                                      <p:cBhvr>
                                        <p:cTn id="15" dur="1" fill="hold">
                                          <p:stCondLst>
                                            <p:cond delay="0"/>
                                          </p:stCondLst>
                                        </p:cTn>
                                        <p:tgtEl>
                                          <p:spTgt spid="900"/>
                                        </p:tgtEl>
                                        <p:attrNameLst>
                                          <p:attrName>style.visibility</p:attrName>
                                        </p:attrNameLst>
                                      </p:cBhvr>
                                      <p:to>
                                        <p:strVal val="visible"/>
                                      </p:to>
                                    </p:set>
                                    <p:animEffect transition="in" filter="fade">
                                      <p:cBhvr>
                                        <p:cTn id="16" dur="1000"/>
                                        <p:tgtEl>
                                          <p:spTgt spid="90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50"/>
                                        </p:tgtEl>
                                        <p:attrNameLst>
                                          <p:attrName>style.visibility</p:attrName>
                                        </p:attrNameLst>
                                      </p:cBhvr>
                                      <p:to>
                                        <p:strVal val="visible"/>
                                      </p:to>
                                    </p:set>
                                    <p:animEffect transition="in" filter="fade">
                                      <p:cBhvr>
                                        <p:cTn id="21" dur="1000"/>
                                        <p:tgtEl>
                                          <p:spTgt spid="850"/>
                                        </p:tgtEl>
                                      </p:cBhvr>
                                    </p:animEffect>
                                  </p:childTnLst>
                                </p:cTn>
                              </p:par>
                              <p:par>
                                <p:cTn id="22" presetID="10" presetClass="entr" presetSubtype="0" fill="hold" nodeType="withEffect">
                                  <p:stCondLst>
                                    <p:cond delay="0"/>
                                  </p:stCondLst>
                                  <p:childTnLst>
                                    <p:set>
                                      <p:cBhvr>
                                        <p:cTn id="23" dur="1" fill="hold">
                                          <p:stCondLst>
                                            <p:cond delay="0"/>
                                          </p:stCondLst>
                                        </p:cTn>
                                        <p:tgtEl>
                                          <p:spTgt spid="851"/>
                                        </p:tgtEl>
                                        <p:attrNameLst>
                                          <p:attrName>style.visibility</p:attrName>
                                        </p:attrNameLst>
                                      </p:cBhvr>
                                      <p:to>
                                        <p:strVal val="visible"/>
                                      </p:to>
                                    </p:set>
                                    <p:animEffect transition="in" filter="fade">
                                      <p:cBhvr>
                                        <p:cTn id="24" dur="1000"/>
                                        <p:tgtEl>
                                          <p:spTgt spid="851"/>
                                        </p:tgtEl>
                                      </p:cBhvr>
                                    </p:animEffect>
                                  </p:childTnLst>
                                </p:cTn>
                              </p:par>
                              <p:par>
                                <p:cTn id="25" presetID="10" presetClass="entr" presetSubtype="0" fill="hold" nodeType="withEffect">
                                  <p:stCondLst>
                                    <p:cond delay="0"/>
                                  </p:stCondLst>
                                  <p:childTnLst>
                                    <p:set>
                                      <p:cBhvr>
                                        <p:cTn id="26" dur="1" fill="hold">
                                          <p:stCondLst>
                                            <p:cond delay="0"/>
                                          </p:stCondLst>
                                        </p:cTn>
                                        <p:tgtEl>
                                          <p:spTgt spid="860"/>
                                        </p:tgtEl>
                                        <p:attrNameLst>
                                          <p:attrName>style.visibility</p:attrName>
                                        </p:attrNameLst>
                                      </p:cBhvr>
                                      <p:to>
                                        <p:strVal val="visible"/>
                                      </p:to>
                                    </p:set>
                                    <p:animEffect transition="in" filter="fade">
                                      <p:cBhvr>
                                        <p:cTn id="27" dur="1000"/>
                                        <p:tgtEl>
                                          <p:spTgt spid="860"/>
                                        </p:tgtEl>
                                      </p:cBhvr>
                                    </p:animEffect>
                                  </p:childTnLst>
                                </p:cTn>
                              </p:par>
                              <p:par>
                                <p:cTn id="28" presetID="10" presetClass="entr" presetSubtype="0" fill="hold" nodeType="withEffect">
                                  <p:stCondLst>
                                    <p:cond delay="0"/>
                                  </p:stCondLst>
                                  <p:childTnLst>
                                    <p:set>
                                      <p:cBhvr>
                                        <p:cTn id="29" dur="1" fill="hold">
                                          <p:stCondLst>
                                            <p:cond delay="0"/>
                                          </p:stCondLst>
                                        </p:cTn>
                                        <p:tgtEl>
                                          <p:spTgt spid="865"/>
                                        </p:tgtEl>
                                        <p:attrNameLst>
                                          <p:attrName>style.visibility</p:attrName>
                                        </p:attrNameLst>
                                      </p:cBhvr>
                                      <p:to>
                                        <p:strVal val="visible"/>
                                      </p:to>
                                    </p:set>
                                    <p:animEffect transition="in" filter="fade">
                                      <p:cBhvr>
                                        <p:cTn id="30" dur="1000"/>
                                        <p:tgtEl>
                                          <p:spTgt spid="86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852"/>
                                        </p:tgtEl>
                                        <p:attrNameLst>
                                          <p:attrName>style.visibility</p:attrName>
                                        </p:attrNameLst>
                                      </p:cBhvr>
                                      <p:to>
                                        <p:strVal val="visible"/>
                                      </p:to>
                                    </p:set>
                                    <p:animEffect transition="in" filter="fade">
                                      <p:cBhvr>
                                        <p:cTn id="35" dur="1000"/>
                                        <p:tgtEl>
                                          <p:spTgt spid="852"/>
                                        </p:tgtEl>
                                      </p:cBhvr>
                                    </p:animEffect>
                                  </p:childTnLst>
                                </p:cTn>
                              </p:par>
                              <p:par>
                                <p:cTn id="36" presetID="10" presetClass="entr" presetSubtype="0" fill="hold" nodeType="withEffect">
                                  <p:stCondLst>
                                    <p:cond delay="0"/>
                                  </p:stCondLst>
                                  <p:childTnLst>
                                    <p:set>
                                      <p:cBhvr>
                                        <p:cTn id="37" dur="1" fill="hold">
                                          <p:stCondLst>
                                            <p:cond delay="0"/>
                                          </p:stCondLst>
                                        </p:cTn>
                                        <p:tgtEl>
                                          <p:spTgt spid="853"/>
                                        </p:tgtEl>
                                        <p:attrNameLst>
                                          <p:attrName>style.visibility</p:attrName>
                                        </p:attrNameLst>
                                      </p:cBhvr>
                                      <p:to>
                                        <p:strVal val="visible"/>
                                      </p:to>
                                    </p:set>
                                    <p:animEffect transition="in" filter="fade">
                                      <p:cBhvr>
                                        <p:cTn id="38" dur="1000"/>
                                        <p:tgtEl>
                                          <p:spTgt spid="853"/>
                                        </p:tgtEl>
                                      </p:cBhvr>
                                    </p:animEffect>
                                  </p:childTnLst>
                                </p:cTn>
                              </p:par>
                              <p:par>
                                <p:cTn id="39" presetID="10" presetClass="entr" presetSubtype="0" fill="hold" nodeType="withEffect">
                                  <p:stCondLst>
                                    <p:cond delay="0"/>
                                  </p:stCondLst>
                                  <p:childTnLst>
                                    <p:set>
                                      <p:cBhvr>
                                        <p:cTn id="40" dur="1" fill="hold">
                                          <p:stCondLst>
                                            <p:cond delay="0"/>
                                          </p:stCondLst>
                                        </p:cTn>
                                        <p:tgtEl>
                                          <p:spTgt spid="859"/>
                                        </p:tgtEl>
                                        <p:attrNameLst>
                                          <p:attrName>style.visibility</p:attrName>
                                        </p:attrNameLst>
                                      </p:cBhvr>
                                      <p:to>
                                        <p:strVal val="visible"/>
                                      </p:to>
                                    </p:set>
                                    <p:animEffect transition="in" filter="fade">
                                      <p:cBhvr>
                                        <p:cTn id="41" dur="1000"/>
                                        <p:tgtEl>
                                          <p:spTgt spid="85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856"/>
                                        </p:tgtEl>
                                        <p:attrNameLst>
                                          <p:attrName>style.visibility</p:attrName>
                                        </p:attrNameLst>
                                      </p:cBhvr>
                                      <p:to>
                                        <p:strVal val="visible"/>
                                      </p:to>
                                    </p:set>
                                    <p:animEffect transition="in" filter="fade">
                                      <p:cBhvr>
                                        <p:cTn id="46" dur="1000"/>
                                        <p:tgtEl>
                                          <p:spTgt spid="856"/>
                                        </p:tgtEl>
                                      </p:cBhvr>
                                    </p:animEffect>
                                  </p:childTnLst>
                                </p:cTn>
                              </p:par>
                              <p:par>
                                <p:cTn id="47" presetID="10" presetClass="entr" presetSubtype="0" fill="hold" nodeType="withEffect">
                                  <p:stCondLst>
                                    <p:cond delay="0"/>
                                  </p:stCondLst>
                                  <p:childTnLst>
                                    <p:set>
                                      <p:cBhvr>
                                        <p:cTn id="48" dur="1" fill="hold">
                                          <p:stCondLst>
                                            <p:cond delay="0"/>
                                          </p:stCondLst>
                                        </p:cTn>
                                        <p:tgtEl>
                                          <p:spTgt spid="857"/>
                                        </p:tgtEl>
                                        <p:attrNameLst>
                                          <p:attrName>style.visibility</p:attrName>
                                        </p:attrNameLst>
                                      </p:cBhvr>
                                      <p:to>
                                        <p:strVal val="visible"/>
                                      </p:to>
                                    </p:set>
                                    <p:animEffect transition="in" filter="fade">
                                      <p:cBhvr>
                                        <p:cTn id="49" dur="1000"/>
                                        <p:tgtEl>
                                          <p:spTgt spid="857"/>
                                        </p:tgtEl>
                                      </p:cBhvr>
                                    </p:animEffect>
                                  </p:childTnLst>
                                </p:cTn>
                              </p:par>
                              <p:par>
                                <p:cTn id="50" presetID="10" presetClass="entr" presetSubtype="0" fill="hold" nodeType="withEffect">
                                  <p:stCondLst>
                                    <p:cond delay="0"/>
                                  </p:stCondLst>
                                  <p:childTnLst>
                                    <p:set>
                                      <p:cBhvr>
                                        <p:cTn id="51" dur="1" fill="hold">
                                          <p:stCondLst>
                                            <p:cond delay="0"/>
                                          </p:stCondLst>
                                        </p:cTn>
                                        <p:tgtEl>
                                          <p:spTgt spid="861"/>
                                        </p:tgtEl>
                                        <p:attrNameLst>
                                          <p:attrName>style.visibility</p:attrName>
                                        </p:attrNameLst>
                                      </p:cBhvr>
                                      <p:to>
                                        <p:strVal val="visible"/>
                                      </p:to>
                                    </p:set>
                                    <p:animEffect transition="in" filter="fade">
                                      <p:cBhvr>
                                        <p:cTn id="52" dur="1000"/>
                                        <p:tgtEl>
                                          <p:spTgt spid="861"/>
                                        </p:tgtEl>
                                      </p:cBhvr>
                                    </p:animEffect>
                                  </p:childTnLst>
                                </p:cTn>
                              </p:par>
                              <p:par>
                                <p:cTn id="53" presetID="10" presetClass="entr" presetSubtype="0" fill="hold" nodeType="withEffect">
                                  <p:stCondLst>
                                    <p:cond delay="0"/>
                                  </p:stCondLst>
                                  <p:childTnLst>
                                    <p:set>
                                      <p:cBhvr>
                                        <p:cTn id="54" dur="1" fill="hold">
                                          <p:stCondLst>
                                            <p:cond delay="0"/>
                                          </p:stCondLst>
                                        </p:cTn>
                                        <p:tgtEl>
                                          <p:spTgt spid="875"/>
                                        </p:tgtEl>
                                        <p:attrNameLst>
                                          <p:attrName>style.visibility</p:attrName>
                                        </p:attrNameLst>
                                      </p:cBhvr>
                                      <p:to>
                                        <p:strVal val="visible"/>
                                      </p:to>
                                    </p:set>
                                    <p:animEffect transition="in" filter="fade">
                                      <p:cBhvr>
                                        <p:cTn id="55" dur="1000"/>
                                        <p:tgtEl>
                                          <p:spTgt spid="87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846"/>
                                        </p:tgtEl>
                                        <p:attrNameLst>
                                          <p:attrName>style.visibility</p:attrName>
                                        </p:attrNameLst>
                                      </p:cBhvr>
                                      <p:to>
                                        <p:strVal val="visible"/>
                                      </p:to>
                                    </p:set>
                                    <p:animEffect transition="in" filter="fade">
                                      <p:cBhvr>
                                        <p:cTn id="60" dur="1000"/>
                                        <p:tgtEl>
                                          <p:spTgt spid="846"/>
                                        </p:tgtEl>
                                      </p:cBhvr>
                                    </p:animEffect>
                                  </p:childTnLst>
                                </p:cTn>
                              </p:par>
                              <p:par>
                                <p:cTn id="61" presetID="10" presetClass="entr" presetSubtype="0" fill="hold" nodeType="withEffect">
                                  <p:stCondLst>
                                    <p:cond delay="0"/>
                                  </p:stCondLst>
                                  <p:childTnLst>
                                    <p:set>
                                      <p:cBhvr>
                                        <p:cTn id="62" dur="1" fill="hold">
                                          <p:stCondLst>
                                            <p:cond delay="0"/>
                                          </p:stCondLst>
                                        </p:cTn>
                                        <p:tgtEl>
                                          <p:spTgt spid="849"/>
                                        </p:tgtEl>
                                        <p:attrNameLst>
                                          <p:attrName>style.visibility</p:attrName>
                                        </p:attrNameLst>
                                      </p:cBhvr>
                                      <p:to>
                                        <p:strVal val="visible"/>
                                      </p:to>
                                    </p:set>
                                    <p:animEffect transition="in" filter="fade">
                                      <p:cBhvr>
                                        <p:cTn id="63" dur="1000"/>
                                        <p:tgtEl>
                                          <p:spTgt spid="849"/>
                                        </p:tgtEl>
                                      </p:cBhvr>
                                    </p:animEffect>
                                  </p:childTnLst>
                                </p:cTn>
                              </p:par>
                              <p:par>
                                <p:cTn id="64" presetID="10" presetClass="entr" presetSubtype="0" fill="hold" nodeType="withEffect">
                                  <p:stCondLst>
                                    <p:cond delay="0"/>
                                  </p:stCondLst>
                                  <p:childTnLst>
                                    <p:set>
                                      <p:cBhvr>
                                        <p:cTn id="65" dur="1" fill="hold">
                                          <p:stCondLst>
                                            <p:cond delay="0"/>
                                          </p:stCondLst>
                                        </p:cTn>
                                        <p:tgtEl>
                                          <p:spTgt spid="916"/>
                                        </p:tgtEl>
                                        <p:attrNameLst>
                                          <p:attrName>style.visibility</p:attrName>
                                        </p:attrNameLst>
                                      </p:cBhvr>
                                      <p:to>
                                        <p:strVal val="visible"/>
                                      </p:to>
                                    </p:set>
                                    <p:animEffect transition="in" filter="fade">
                                      <p:cBhvr>
                                        <p:cTn id="66" dur="1000"/>
                                        <p:tgtEl>
                                          <p:spTgt spid="916"/>
                                        </p:tgtEl>
                                      </p:cBhvr>
                                    </p:animEffect>
                                  </p:childTnLst>
                                </p:cTn>
                              </p:par>
                              <p:par>
                                <p:cTn id="67" presetID="10" presetClass="entr" presetSubtype="0" fill="hold" nodeType="withEffect">
                                  <p:stCondLst>
                                    <p:cond delay="0"/>
                                  </p:stCondLst>
                                  <p:childTnLst>
                                    <p:set>
                                      <p:cBhvr>
                                        <p:cTn id="68" dur="1" fill="hold">
                                          <p:stCondLst>
                                            <p:cond delay="0"/>
                                          </p:stCondLst>
                                        </p:cTn>
                                        <p:tgtEl>
                                          <p:spTgt spid="917"/>
                                        </p:tgtEl>
                                        <p:attrNameLst>
                                          <p:attrName>style.visibility</p:attrName>
                                        </p:attrNameLst>
                                      </p:cBhvr>
                                      <p:to>
                                        <p:strVal val="visible"/>
                                      </p:to>
                                    </p:set>
                                    <p:animEffect transition="in" filter="fade">
                                      <p:cBhvr>
                                        <p:cTn id="69" dur="1000"/>
                                        <p:tgtEl>
                                          <p:spTgt spid="9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74"/>
          <p:cNvSpPr txBox="1">
            <a:spLocks noGrp="1"/>
          </p:cNvSpPr>
          <p:nvPr>
            <p:ph type="subTitle" idx="1"/>
          </p:nvPr>
        </p:nvSpPr>
        <p:spPr>
          <a:xfrm>
            <a:off x="1208700" y="3120128"/>
            <a:ext cx="3363300" cy="702300"/>
          </a:xfrm>
          <a:prstGeom prst="rect">
            <a:avLst/>
          </a:prstGeom>
        </p:spPr>
        <p:txBody>
          <a:bodyPr spcFirstLastPara="1" wrap="square" lIns="91425" tIns="91425" rIns="91425" bIns="91425" anchor="t" anchorCtr="0">
            <a:noAutofit/>
          </a:bodyPr>
          <a:lstStyle/>
          <a:p>
            <a:r>
              <a:rPr lang="en-US" sz="2000" dirty="0"/>
              <a:t>Don’t Just Learn, Do</a:t>
            </a:r>
          </a:p>
        </p:txBody>
      </p:sp>
      <p:sp>
        <p:nvSpPr>
          <p:cNvPr id="927" name="Google Shape;927;p74"/>
          <p:cNvSpPr txBox="1">
            <a:spLocks noGrp="1"/>
          </p:cNvSpPr>
          <p:nvPr>
            <p:ph type="title" idx="2"/>
          </p:nvPr>
        </p:nvSpPr>
        <p:spPr>
          <a:xfrm>
            <a:off x="5835725"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928" name="Google Shape;928;p74"/>
          <p:cNvSpPr txBox="1">
            <a:spLocks noGrp="1"/>
          </p:cNvSpPr>
          <p:nvPr>
            <p:ph type="title"/>
          </p:nvPr>
        </p:nvSpPr>
        <p:spPr>
          <a:xfrm>
            <a:off x="1323290" y="2157266"/>
            <a:ext cx="4184049" cy="9628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LESSON 6</a:t>
            </a:r>
            <a:endParaRPr sz="5400" dirty="0"/>
          </a:p>
        </p:txBody>
      </p:sp>
      <p:sp>
        <p:nvSpPr>
          <p:cNvPr id="929" name="Google Shape;929;p74"/>
          <p:cNvSpPr/>
          <p:nvPr/>
        </p:nvSpPr>
        <p:spPr>
          <a:xfrm flipH="1">
            <a:off x="7194341" y="2992597"/>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81134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pic>
        <p:nvPicPr>
          <p:cNvPr id="1211" name="Google Shape;1211;p84"/>
          <p:cNvPicPr preferRelativeResize="0">
            <a:picLocks noGrp="1"/>
          </p:cNvPicPr>
          <p:nvPr>
            <p:ph type="pic" idx="2"/>
          </p:nvPr>
        </p:nvPicPr>
        <p:blipFill rotWithShape="1">
          <a:blip r:embed="rId3">
            <a:alphaModFix/>
          </a:blip>
          <a:srcRect l="7235" r="7243"/>
          <a:stretch/>
        </p:blipFill>
        <p:spPr>
          <a:xfrm>
            <a:off x="1210725" y="1194875"/>
            <a:ext cx="2916900" cy="3410700"/>
          </a:xfrm>
          <a:prstGeom prst="rect">
            <a:avLst/>
          </a:prstGeom>
        </p:spPr>
      </p:pic>
      <p:sp>
        <p:nvSpPr>
          <p:cNvPr id="1212" name="Google Shape;1212;p84"/>
          <p:cNvSpPr txBox="1">
            <a:spLocks noGrp="1"/>
          </p:cNvSpPr>
          <p:nvPr>
            <p:ph type="title"/>
          </p:nvPr>
        </p:nvSpPr>
        <p:spPr>
          <a:xfrm>
            <a:off x="1094125" y="433475"/>
            <a:ext cx="7738200" cy="572700"/>
          </a:xfrm>
          <a:prstGeom prst="rect">
            <a:avLst/>
          </a:prstGeom>
        </p:spPr>
        <p:txBody>
          <a:bodyPr spcFirstLastPara="1" wrap="square" lIns="91425" tIns="91425" rIns="91425" bIns="91425" anchor="t" anchorCtr="0">
            <a:noAutofit/>
          </a:bodyPr>
          <a:lstStyle/>
          <a:p>
            <a:r>
              <a:rPr lang="en-US" sz="3200" dirty="0"/>
              <a:t>Don’t Just Learn, Do</a:t>
            </a:r>
          </a:p>
        </p:txBody>
      </p:sp>
      <p:sp>
        <p:nvSpPr>
          <p:cNvPr id="1214" name="Google Shape;1214;p84"/>
          <p:cNvSpPr txBox="1">
            <a:spLocks noGrp="1"/>
          </p:cNvSpPr>
          <p:nvPr>
            <p:ph type="subTitle" idx="3"/>
          </p:nvPr>
        </p:nvSpPr>
        <p:spPr>
          <a:xfrm>
            <a:off x="4138651" y="1899671"/>
            <a:ext cx="4823620" cy="1122930"/>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b="1" dirty="0"/>
              <a:t>The key to learning isn’t accumulating more knowledge but engaging in more practical application.</a:t>
            </a:r>
            <a:endParaRPr sz="1800" b="1" dirty="0"/>
          </a:p>
        </p:txBody>
      </p:sp>
      <p:sp>
        <p:nvSpPr>
          <p:cNvPr id="1217" name="Google Shape;1217;p84"/>
          <p:cNvSpPr/>
          <p:nvPr/>
        </p:nvSpPr>
        <p:spPr>
          <a:xfrm rot="10800000">
            <a:off x="1199700" y="1185350"/>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4"/>
          <p:cNvSpPr/>
          <p:nvPr/>
        </p:nvSpPr>
        <p:spPr>
          <a:xfrm>
            <a:off x="428150" y="3753450"/>
            <a:ext cx="2196600" cy="21966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Subtitle 4">
            <a:extLst>
              <a:ext uri="{FF2B5EF4-FFF2-40B4-BE49-F238E27FC236}">
                <a16:creationId xmlns:a16="http://schemas.microsoft.com/office/drawing/2014/main" id="{D4542F92-6932-4B36-A173-5C60D05F8A4E}"/>
              </a:ext>
            </a:extLst>
          </p:cNvPr>
          <p:cNvSpPr>
            <a:spLocks noGrp="1"/>
          </p:cNvSpPr>
          <p:nvPr>
            <p:ph type="subTitle" idx="4"/>
          </p:nvPr>
        </p:nvSpPr>
        <p:spPr>
          <a:xfrm>
            <a:off x="4015055" y="3302001"/>
            <a:ext cx="5135295" cy="691432"/>
          </a:xfrm>
        </p:spPr>
        <p:txBody>
          <a:bodyPr/>
          <a:lstStyle/>
          <a:p>
            <a:pPr marL="114300" indent="0"/>
            <a:br>
              <a:rPr lang="en-GB" dirty="0">
                <a:solidFill>
                  <a:schemeClr val="accent1"/>
                </a:solidFill>
              </a:rPr>
            </a:br>
            <a:r>
              <a:rPr lang="en-GB" b="0" dirty="0">
                <a:solidFill>
                  <a:schemeClr val="accent1"/>
                </a:solidFill>
              </a:rPr>
              <a:t>Forming stronger brain connections can only be achieved by </a:t>
            </a:r>
            <a:r>
              <a:rPr lang="en-GB" b="0" dirty="0">
                <a:solidFill>
                  <a:srgbClr val="FF0000"/>
                </a:solidFill>
              </a:rPr>
              <a:t>actively practicing </a:t>
            </a:r>
            <a:r>
              <a:rPr lang="en-GB" b="0" dirty="0">
                <a:solidFill>
                  <a:schemeClr val="accent1"/>
                </a:solidFill>
              </a:rPr>
              <a:t>what you've just read or watched</a:t>
            </a:r>
            <a:endParaRPr lang="en-US" b="0" dirty="0">
              <a:solidFill>
                <a:schemeClr val="accent1"/>
              </a:solidFill>
            </a:endParaRPr>
          </a:p>
        </p:txBody>
      </p:sp>
    </p:spTree>
    <p:extLst>
      <p:ext uri="{BB962C8B-B14F-4D97-AF65-F5344CB8AC3E}">
        <p14:creationId xmlns:p14="http://schemas.microsoft.com/office/powerpoint/2010/main" val="328727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14"/>
                                        </p:tgtEl>
                                        <p:attrNameLst>
                                          <p:attrName>style.visibility</p:attrName>
                                        </p:attrNameLst>
                                      </p:cBhvr>
                                      <p:to>
                                        <p:strVal val="visible"/>
                                      </p:to>
                                    </p:set>
                                    <p:animEffect transition="in" filter="fade">
                                      <p:cBhvr>
                                        <p:cTn id="7" dur="1000"/>
                                        <p:tgtEl>
                                          <p:spTgt spid="1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0" y="1110465"/>
            <a:ext cx="4229100" cy="572700"/>
          </a:xfrm>
          <a:prstGeom prst="rect">
            <a:avLst/>
          </a:prstGeom>
        </p:spPr>
        <p:txBody>
          <a:bodyPr spcFirstLastPara="1" wrap="square" lIns="91425" tIns="91425" rIns="91425" bIns="91425" anchor="t" anchorCtr="0">
            <a:noAutofit/>
          </a:bodyPr>
          <a:lstStyle/>
          <a:p>
            <a:pPr lvl="0"/>
            <a:r>
              <a:rPr lang="en-US" sz="2400" dirty="0">
                <a:solidFill>
                  <a:schemeClr val="accent1"/>
                </a:solidFill>
              </a:rPr>
              <a:t>Psychological factors </a:t>
            </a:r>
            <a:endParaRPr sz="2400" dirty="0">
              <a:solidFill>
                <a:schemeClr val="accent1"/>
              </a:solidFill>
            </a:endParaRPr>
          </a:p>
        </p:txBody>
      </p:sp>
      <p:sp>
        <p:nvSpPr>
          <p:cNvPr id="5" name="Subtitle 4">
            <a:extLst>
              <a:ext uri="{FF2B5EF4-FFF2-40B4-BE49-F238E27FC236}">
                <a16:creationId xmlns:a16="http://schemas.microsoft.com/office/drawing/2014/main" id="{85443BC9-CC13-4EE9-930C-928DA13CAC59}"/>
              </a:ext>
            </a:extLst>
          </p:cNvPr>
          <p:cNvSpPr>
            <a:spLocks noGrp="1"/>
          </p:cNvSpPr>
          <p:nvPr>
            <p:ph type="subTitle" idx="2"/>
          </p:nvPr>
        </p:nvSpPr>
        <p:spPr>
          <a:xfrm>
            <a:off x="-203200" y="1673794"/>
            <a:ext cx="4635500" cy="1814654"/>
          </a:xfrm>
        </p:spPr>
        <p:txBody>
          <a:bodyPr/>
          <a:lstStyle/>
          <a:p>
            <a:pPr marL="514350" indent="-228600" algn="l">
              <a:spcAft>
                <a:spcPts val="1200"/>
              </a:spcAft>
              <a:buFont typeface="Arial" panose="020B0604020202020204" pitchFamily="34" charset="0"/>
              <a:buChar char="•"/>
            </a:pPr>
            <a:r>
              <a:rPr lang="en-GB" sz="1800" dirty="0"/>
              <a:t>We frequently get stuck and don’t move forward because we get used to what we know. </a:t>
            </a:r>
          </a:p>
          <a:p>
            <a:pPr marL="514350" indent="-228600" algn="l">
              <a:buFont typeface="Arial" panose="020B0604020202020204" pitchFamily="34" charset="0"/>
              <a:buChar char="•"/>
            </a:pPr>
            <a:r>
              <a:rPr lang="en-GB" sz="1800" dirty="0"/>
              <a:t>Get used to what we can do and don’t try new stuff.</a:t>
            </a:r>
            <a:endParaRPr lang="en-US" sz="2400" dirty="0"/>
          </a:p>
        </p:txBody>
      </p:sp>
      <p:pic>
        <p:nvPicPr>
          <p:cNvPr id="1028" name="Picture 4" descr="3 Ways People Become Stuck, Undeveloped, and Unsuccessful | by Benjamin  Hardy, PhD | Medium">
            <a:extLst>
              <a:ext uri="{FF2B5EF4-FFF2-40B4-BE49-F238E27FC236}">
                <a16:creationId xmlns:a16="http://schemas.microsoft.com/office/drawing/2014/main" id="{4EB14C49-9646-4FA2-9AF1-3B57834A46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8500" y="1042889"/>
            <a:ext cx="4635500" cy="272973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5DEDAF1-E2DA-454E-B1D3-F59CFF809D7D}"/>
              </a:ext>
            </a:extLst>
          </p:cNvPr>
          <p:cNvSpPr/>
          <p:nvPr/>
        </p:nvSpPr>
        <p:spPr>
          <a:xfrm>
            <a:off x="279400" y="3882322"/>
            <a:ext cx="8724900" cy="646331"/>
          </a:xfrm>
          <a:prstGeom prst="rect">
            <a:avLst/>
          </a:prstGeom>
        </p:spPr>
        <p:txBody>
          <a:bodyPr wrap="square">
            <a:spAutoFit/>
          </a:bodyPr>
          <a:lstStyle/>
          <a:p>
            <a:r>
              <a:rPr lang="en-GB" sz="1800" dirty="0">
                <a:solidFill>
                  <a:schemeClr val="accent1"/>
                </a:solidFill>
                <a:latin typeface="Montserrat"/>
                <a:sym typeface="Montserrat"/>
              </a:rPr>
              <a:t>If you know how to play a couple of songs on the piano. This can mean that you are a good musician. But you are far from being the best.</a:t>
            </a:r>
            <a:endParaRPr lang="en-US" sz="1800" dirty="0">
              <a:solidFill>
                <a:schemeClr val="accent1"/>
              </a:solidFill>
              <a:latin typeface="Montserrat"/>
              <a:sym typeface="Montserrat"/>
            </a:endParaRPr>
          </a:p>
        </p:txBody>
      </p:sp>
      <p:sp>
        <p:nvSpPr>
          <p:cNvPr id="8" name="Rectangle 7">
            <a:extLst>
              <a:ext uri="{FF2B5EF4-FFF2-40B4-BE49-F238E27FC236}">
                <a16:creationId xmlns:a16="http://schemas.microsoft.com/office/drawing/2014/main" id="{FC69FBA4-6BF7-4E5C-A388-4B71C2F011B8}"/>
              </a:ext>
            </a:extLst>
          </p:cNvPr>
          <p:cNvSpPr/>
          <p:nvPr/>
        </p:nvSpPr>
        <p:spPr>
          <a:xfrm>
            <a:off x="50800" y="3479077"/>
            <a:ext cx="1992853" cy="400110"/>
          </a:xfrm>
          <a:prstGeom prst="rect">
            <a:avLst/>
          </a:prstGeom>
        </p:spPr>
        <p:txBody>
          <a:bodyPr wrap="none">
            <a:spAutoFit/>
          </a:bodyPr>
          <a:lstStyle/>
          <a:p>
            <a:r>
              <a:rPr lang="en-GB" sz="2000" b="1" dirty="0">
                <a:solidFill>
                  <a:schemeClr val="accent3"/>
                </a:solidFill>
                <a:latin typeface="Montserrat"/>
              </a:rPr>
              <a:t>For instance: </a:t>
            </a:r>
            <a:endParaRPr lang="en-US" sz="2000" b="1" dirty="0">
              <a:solidFill>
                <a:schemeClr val="accent3"/>
              </a:solidFill>
              <a:latin typeface="Montserrat"/>
            </a:endParaRPr>
          </a:p>
        </p:txBody>
      </p:sp>
      <p:sp>
        <p:nvSpPr>
          <p:cNvPr id="9" name="Google Shape;1212;p84">
            <a:extLst>
              <a:ext uri="{FF2B5EF4-FFF2-40B4-BE49-F238E27FC236}">
                <a16:creationId xmlns:a16="http://schemas.microsoft.com/office/drawing/2014/main" id="{50BF635B-4686-48B3-AD74-91FE6C0E39CA}"/>
              </a:ext>
            </a:extLst>
          </p:cNvPr>
          <p:cNvSpPr txBox="1">
            <a:spLocks/>
          </p:cNvSpPr>
          <p:nvPr/>
        </p:nvSpPr>
        <p:spPr>
          <a:xfrm>
            <a:off x="831760" y="415342"/>
            <a:ext cx="77382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200" dirty="0"/>
              <a:t>Don’t Just Learn, Do</a:t>
            </a:r>
          </a:p>
        </p:txBody>
      </p:sp>
    </p:spTree>
    <p:extLst>
      <p:ext uri="{BB962C8B-B14F-4D97-AF65-F5344CB8AC3E}">
        <p14:creationId xmlns:p14="http://schemas.microsoft.com/office/powerpoint/2010/main" val="41635099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pic>
        <p:nvPicPr>
          <p:cNvPr id="1252" name="Google Shape;1252;p89"/>
          <p:cNvPicPr preferRelativeResize="0">
            <a:picLocks noGrp="1"/>
          </p:cNvPicPr>
          <p:nvPr>
            <p:ph type="pic" idx="2"/>
          </p:nvPr>
        </p:nvPicPr>
        <p:blipFill rotWithShape="1">
          <a:blip r:embed="rId3">
            <a:alphaModFix/>
          </a:blip>
          <a:srcRect t="7755" b="7755"/>
          <a:stretch/>
        </p:blipFill>
        <p:spPr>
          <a:xfrm>
            <a:off x="5007000" y="400350"/>
            <a:ext cx="3429000" cy="4343400"/>
          </a:xfrm>
          <a:prstGeom prst="rect">
            <a:avLst/>
          </a:prstGeom>
        </p:spPr>
      </p:pic>
      <p:sp>
        <p:nvSpPr>
          <p:cNvPr id="1253" name="Google Shape;1253;p89"/>
          <p:cNvSpPr txBox="1">
            <a:spLocks noGrp="1"/>
          </p:cNvSpPr>
          <p:nvPr>
            <p:ph type="title"/>
          </p:nvPr>
        </p:nvSpPr>
        <p:spPr>
          <a:xfrm>
            <a:off x="619150" y="1488300"/>
            <a:ext cx="4727550" cy="1120200"/>
          </a:xfrm>
          <a:prstGeom prst="rect">
            <a:avLst/>
          </a:prstGeom>
        </p:spPr>
        <p:txBody>
          <a:bodyPr spcFirstLastPara="1" wrap="square" lIns="91425" tIns="91425" rIns="91425" bIns="91425" anchor="t" anchorCtr="0">
            <a:noAutofit/>
          </a:bodyPr>
          <a:lstStyle/>
          <a:p>
            <a:pPr lvl="0"/>
            <a:r>
              <a:rPr lang="en-GB" sz="2800" dirty="0"/>
              <a:t>Things you should do:</a:t>
            </a:r>
            <a:endParaRPr sz="2800" dirty="0"/>
          </a:p>
        </p:txBody>
      </p:sp>
      <p:sp>
        <p:nvSpPr>
          <p:cNvPr id="1254" name="Google Shape;1254;p89"/>
          <p:cNvSpPr txBox="1">
            <a:spLocks noGrp="1"/>
          </p:cNvSpPr>
          <p:nvPr>
            <p:ph type="subTitle" idx="1"/>
          </p:nvPr>
        </p:nvSpPr>
        <p:spPr>
          <a:xfrm>
            <a:off x="786250" y="2189152"/>
            <a:ext cx="4220750" cy="1646247"/>
          </a:xfrm>
          <a:prstGeom prst="rect">
            <a:avLst/>
          </a:prstGeom>
        </p:spPr>
        <p:txBody>
          <a:bodyPr spcFirstLastPara="1" wrap="square" lIns="91425" tIns="91425" rIns="91425" bIns="91425" anchor="t" anchorCtr="0">
            <a:noAutofit/>
          </a:bodyPr>
          <a:lstStyle/>
          <a:p>
            <a:pPr marL="285750" lvl="0" indent="-285750">
              <a:spcAft>
                <a:spcPts val="1200"/>
              </a:spcAft>
              <a:buFont typeface="Arial" panose="020B0604020202020204" pitchFamily="34" charset="0"/>
              <a:buChar char="•"/>
            </a:pPr>
            <a:r>
              <a:rPr lang="en-GB" sz="2000" dirty="0"/>
              <a:t>The goal is to continually push yourself.</a:t>
            </a:r>
          </a:p>
          <a:p>
            <a:pPr marL="285750" lvl="0" indent="-285750">
              <a:spcAft>
                <a:spcPts val="1200"/>
              </a:spcAft>
              <a:buFont typeface="Arial" panose="020B0604020202020204" pitchFamily="34" charset="0"/>
              <a:buChar char="•"/>
            </a:pPr>
            <a:r>
              <a:rPr lang="en-GB" sz="2000" dirty="0"/>
              <a:t>Learn something new and then try that new piece.</a:t>
            </a:r>
          </a:p>
          <a:p>
            <a:pPr marL="285750" lvl="0" indent="-285750">
              <a:buFont typeface="Arial" panose="020B0604020202020204" pitchFamily="34" charset="0"/>
              <a:buChar char="•"/>
            </a:pPr>
            <a:r>
              <a:rPr lang="en-GB" sz="2000" dirty="0"/>
              <a:t>Practice it until you know it.</a:t>
            </a:r>
            <a:endParaRPr sz="2000" dirty="0"/>
          </a:p>
        </p:txBody>
      </p:sp>
      <p:sp>
        <p:nvSpPr>
          <p:cNvPr id="1255" name="Google Shape;1255;p89"/>
          <p:cNvSpPr/>
          <p:nvPr/>
        </p:nvSpPr>
        <p:spPr>
          <a:xfrm rot="10800000" flipH="1">
            <a:off x="-1806184"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9"/>
          <p:cNvSpPr/>
          <p:nvPr/>
        </p:nvSpPr>
        <p:spPr>
          <a:xfrm>
            <a:off x="3676175" y="411105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3250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0" name="Google Shape;1120;p80"/>
          <p:cNvSpPr txBox="1"/>
          <p:nvPr/>
        </p:nvSpPr>
        <p:spPr>
          <a:xfrm>
            <a:off x="2462177" y="1509490"/>
            <a:ext cx="6772472" cy="615600"/>
          </a:xfrm>
          <a:prstGeom prst="rect">
            <a:avLst/>
          </a:prstGeom>
          <a:noFill/>
          <a:ln>
            <a:noFill/>
          </a:ln>
        </p:spPr>
        <p:txBody>
          <a:bodyPr spcFirstLastPara="1" wrap="square" lIns="91425" tIns="91425" rIns="91425" bIns="91425" anchor="t" anchorCtr="0">
            <a:noAutofit/>
          </a:bodyPr>
          <a:lstStyle/>
          <a:p>
            <a:pPr lvl="0"/>
            <a:r>
              <a:rPr lang="en-GB" sz="1800" dirty="0"/>
              <a:t>Engaging in proactive application after acquiring new knowledge</a:t>
            </a:r>
            <a:endParaRPr sz="1800" dirty="0">
              <a:solidFill>
                <a:schemeClr val="accent1"/>
              </a:solidFill>
              <a:latin typeface="Montserrat"/>
              <a:ea typeface="Montserrat"/>
              <a:cs typeface="Montserrat"/>
              <a:sym typeface="Montserrat"/>
            </a:endParaRPr>
          </a:p>
        </p:txBody>
      </p:sp>
      <p:sp>
        <p:nvSpPr>
          <p:cNvPr id="1121" name="Google Shape;1121;p80"/>
          <p:cNvSpPr txBox="1">
            <a:spLocks noGrp="1"/>
          </p:cNvSpPr>
          <p:nvPr>
            <p:ph type="subTitle" idx="4294967295"/>
          </p:nvPr>
        </p:nvSpPr>
        <p:spPr>
          <a:xfrm>
            <a:off x="2481085" y="1267682"/>
            <a:ext cx="4960800" cy="431100"/>
          </a:xfrm>
          <a:prstGeom prst="rect">
            <a:avLst/>
          </a:prstGeom>
        </p:spPr>
        <p:txBody>
          <a:bodyPr spcFirstLastPara="1" wrap="square" lIns="91425" tIns="91425" rIns="91425" bIns="91425" anchor="b" anchorCtr="0">
            <a:noAutofit/>
          </a:bodyPr>
          <a:lstStyle/>
          <a:p>
            <a:pPr marL="0" lvl="0" indent="0">
              <a:buNone/>
            </a:pPr>
            <a:r>
              <a:rPr lang="en-US" sz="2000" dirty="0"/>
              <a:t>Active Learning</a:t>
            </a:r>
            <a:endParaRPr sz="2000" b="1" dirty="0">
              <a:solidFill>
                <a:schemeClr val="accent3"/>
              </a:solidFill>
            </a:endParaRPr>
          </a:p>
        </p:txBody>
      </p:sp>
      <p:sp>
        <p:nvSpPr>
          <p:cNvPr id="1123" name="Google Shape;1123;p80"/>
          <p:cNvSpPr txBox="1"/>
          <p:nvPr/>
        </p:nvSpPr>
        <p:spPr>
          <a:xfrm>
            <a:off x="2462177" y="2276266"/>
            <a:ext cx="6435917" cy="615600"/>
          </a:xfrm>
          <a:prstGeom prst="rect">
            <a:avLst/>
          </a:prstGeom>
          <a:noFill/>
          <a:ln>
            <a:noFill/>
          </a:ln>
        </p:spPr>
        <p:txBody>
          <a:bodyPr spcFirstLastPara="1" wrap="square" lIns="91425" tIns="91425" rIns="91425" bIns="91425" anchor="t" anchorCtr="0">
            <a:noAutofit/>
          </a:bodyPr>
          <a:lstStyle/>
          <a:p>
            <a:pPr lvl="0"/>
            <a:r>
              <a:rPr lang="en-GB" sz="1800" dirty="0"/>
              <a:t>Bringing back learned information without referring to notes</a:t>
            </a:r>
            <a:endParaRPr sz="1800" dirty="0">
              <a:solidFill>
                <a:schemeClr val="accent1"/>
              </a:solidFill>
              <a:latin typeface="Montserrat"/>
              <a:ea typeface="Montserrat"/>
              <a:cs typeface="Montserrat"/>
              <a:sym typeface="Montserrat"/>
            </a:endParaRPr>
          </a:p>
        </p:txBody>
      </p:sp>
      <p:sp>
        <p:nvSpPr>
          <p:cNvPr id="1124" name="Google Shape;1124;p80"/>
          <p:cNvSpPr txBox="1">
            <a:spLocks noGrp="1"/>
          </p:cNvSpPr>
          <p:nvPr>
            <p:ph type="subTitle" idx="4294967295"/>
          </p:nvPr>
        </p:nvSpPr>
        <p:spPr>
          <a:xfrm>
            <a:off x="2481085" y="2001790"/>
            <a:ext cx="4960800" cy="431100"/>
          </a:xfrm>
          <a:prstGeom prst="rect">
            <a:avLst/>
          </a:prstGeom>
        </p:spPr>
        <p:txBody>
          <a:bodyPr spcFirstLastPara="1" wrap="square" lIns="91425" tIns="91425" rIns="91425" bIns="91425" anchor="b" anchorCtr="0">
            <a:noAutofit/>
          </a:bodyPr>
          <a:lstStyle/>
          <a:p>
            <a:pPr marL="0" lvl="0" indent="0">
              <a:buNone/>
            </a:pPr>
            <a:r>
              <a:rPr lang="en-US" sz="2000" dirty="0"/>
              <a:t>Active Recall: </a:t>
            </a:r>
            <a:endParaRPr sz="2000" b="1" dirty="0">
              <a:solidFill>
                <a:schemeClr val="accent3"/>
              </a:solidFill>
            </a:endParaRPr>
          </a:p>
        </p:txBody>
      </p:sp>
      <p:sp>
        <p:nvSpPr>
          <p:cNvPr id="1125" name="Google Shape;1125;p80"/>
          <p:cNvSpPr/>
          <p:nvPr/>
        </p:nvSpPr>
        <p:spPr>
          <a:xfrm flipH="1">
            <a:off x="202424" y="1354150"/>
            <a:ext cx="1915243" cy="3141045"/>
          </a:xfrm>
          <a:prstGeom prst="round1Rect">
            <a:avLst>
              <a:gd name="adj" fmla="val 24707"/>
            </a:avLst>
          </a:prstGeom>
          <a:solidFill>
            <a:schemeClr val="lt2"/>
          </a:solidFill>
          <a:ln>
            <a:noFill/>
          </a:ln>
        </p:spPr>
        <p:txBody>
          <a:bodyPr spcFirstLastPara="1" wrap="square" lIns="91425" tIns="91425" rIns="91425" bIns="91425" anchor="ctr" anchorCtr="0">
            <a:noAutofit/>
          </a:bodyPr>
          <a:lstStyle/>
          <a:p>
            <a:pPr algn="ctr"/>
            <a:r>
              <a:rPr lang="en-GB" sz="2400" dirty="0">
                <a:solidFill>
                  <a:schemeClr val="accent6">
                    <a:lumMod val="10000"/>
                  </a:schemeClr>
                </a:solidFill>
                <a:latin typeface="Söhne"/>
              </a:rPr>
              <a:t>Key psychological factors contributing to effective learning</a:t>
            </a:r>
            <a:endParaRPr lang="en-US" sz="2400" dirty="0">
              <a:solidFill>
                <a:schemeClr val="accent6">
                  <a:lumMod val="10000"/>
                </a:schemeClr>
              </a:solidFill>
            </a:endParaRPr>
          </a:p>
        </p:txBody>
      </p:sp>
      <p:sp>
        <p:nvSpPr>
          <p:cNvPr id="1126" name="Google Shape;1126;p80"/>
          <p:cNvSpPr txBox="1"/>
          <p:nvPr/>
        </p:nvSpPr>
        <p:spPr>
          <a:xfrm>
            <a:off x="2455692" y="2961578"/>
            <a:ext cx="6640971" cy="615600"/>
          </a:xfrm>
          <a:prstGeom prst="rect">
            <a:avLst/>
          </a:prstGeom>
          <a:noFill/>
          <a:ln>
            <a:noFill/>
          </a:ln>
        </p:spPr>
        <p:txBody>
          <a:bodyPr spcFirstLastPara="1" wrap="square" lIns="91425" tIns="91425" rIns="91425" bIns="91425" anchor="t" anchorCtr="0">
            <a:noAutofit/>
          </a:bodyPr>
          <a:lstStyle/>
          <a:p>
            <a:pPr lvl="0"/>
            <a:r>
              <a:rPr lang="en-GB" sz="1800" dirty="0"/>
              <a:t>Managing information flow is crucial.</a:t>
            </a:r>
            <a:endParaRPr sz="1800" dirty="0">
              <a:solidFill>
                <a:schemeClr val="accent1"/>
              </a:solidFill>
              <a:latin typeface="Montserrat"/>
              <a:ea typeface="Montserrat"/>
              <a:cs typeface="Montserrat"/>
              <a:sym typeface="Montserrat"/>
            </a:endParaRPr>
          </a:p>
        </p:txBody>
      </p:sp>
      <p:sp>
        <p:nvSpPr>
          <p:cNvPr id="1127" name="Google Shape;1127;p80"/>
          <p:cNvSpPr txBox="1">
            <a:spLocks noGrp="1"/>
          </p:cNvSpPr>
          <p:nvPr>
            <p:ph type="subTitle" idx="4294967295"/>
          </p:nvPr>
        </p:nvSpPr>
        <p:spPr>
          <a:xfrm>
            <a:off x="2452783" y="2723087"/>
            <a:ext cx="4960800" cy="431100"/>
          </a:xfrm>
          <a:prstGeom prst="rect">
            <a:avLst/>
          </a:prstGeom>
        </p:spPr>
        <p:txBody>
          <a:bodyPr spcFirstLastPara="1" wrap="square" lIns="91425" tIns="91425" rIns="91425" bIns="91425" anchor="b" anchorCtr="0">
            <a:noAutofit/>
          </a:bodyPr>
          <a:lstStyle/>
          <a:p>
            <a:pPr marL="0" lvl="0" indent="0">
              <a:buNone/>
            </a:pPr>
            <a:r>
              <a:rPr lang="en-US" sz="2000" dirty="0"/>
              <a:t>Cognitive Load:</a:t>
            </a:r>
            <a:endParaRPr sz="2000" b="1" dirty="0">
              <a:solidFill>
                <a:schemeClr val="accent3"/>
              </a:solidFill>
            </a:endParaRPr>
          </a:p>
        </p:txBody>
      </p:sp>
      <p:cxnSp>
        <p:nvCxnSpPr>
          <p:cNvPr id="1128" name="Google Shape;1128;p80"/>
          <p:cNvCxnSpPr>
            <a:cxnSpLocks/>
            <a:stCxn id="1129" idx="4"/>
            <a:endCxn id="1130" idx="0"/>
          </p:cNvCxnSpPr>
          <p:nvPr/>
        </p:nvCxnSpPr>
        <p:spPr>
          <a:xfrm>
            <a:off x="2346166" y="1305100"/>
            <a:ext cx="0" cy="1025400"/>
          </a:xfrm>
          <a:prstGeom prst="straightConnector1">
            <a:avLst/>
          </a:prstGeom>
          <a:noFill/>
          <a:ln w="9525" cap="flat" cmpd="sng">
            <a:solidFill>
              <a:schemeClr val="accent1"/>
            </a:solidFill>
            <a:prstDash val="solid"/>
            <a:round/>
            <a:headEnd type="none" w="med" len="med"/>
            <a:tailEnd type="none" w="med" len="med"/>
          </a:ln>
        </p:spPr>
      </p:cxnSp>
      <p:cxnSp>
        <p:nvCxnSpPr>
          <p:cNvPr id="1131" name="Google Shape;1131;p80"/>
          <p:cNvCxnSpPr>
            <a:cxnSpLocks/>
            <a:stCxn id="1130" idx="4"/>
            <a:endCxn id="1132" idx="0"/>
          </p:cNvCxnSpPr>
          <p:nvPr/>
        </p:nvCxnSpPr>
        <p:spPr>
          <a:xfrm>
            <a:off x="2346166" y="2496861"/>
            <a:ext cx="0" cy="1025400"/>
          </a:xfrm>
          <a:prstGeom prst="straightConnector1">
            <a:avLst/>
          </a:prstGeom>
          <a:noFill/>
          <a:ln w="9525" cap="flat" cmpd="sng">
            <a:solidFill>
              <a:schemeClr val="accent1"/>
            </a:solidFill>
            <a:prstDash val="solid"/>
            <a:round/>
            <a:headEnd type="none" w="med" len="med"/>
            <a:tailEnd type="none" w="med" len="med"/>
          </a:ln>
        </p:spPr>
      </p:cxnSp>
      <p:sp>
        <p:nvSpPr>
          <p:cNvPr id="1129" name="Google Shape;1129;p80"/>
          <p:cNvSpPr/>
          <p:nvPr/>
        </p:nvSpPr>
        <p:spPr>
          <a:xfrm>
            <a:off x="2262916" y="1138600"/>
            <a:ext cx="166500" cy="1665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0"/>
          <p:cNvSpPr/>
          <p:nvPr/>
        </p:nvSpPr>
        <p:spPr>
          <a:xfrm>
            <a:off x="2262916" y="2330361"/>
            <a:ext cx="166500" cy="1665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0"/>
          <p:cNvSpPr/>
          <p:nvPr/>
        </p:nvSpPr>
        <p:spPr>
          <a:xfrm>
            <a:off x="2262916" y="3522111"/>
            <a:ext cx="166500" cy="1665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80"/>
          <p:cNvGrpSpPr/>
          <p:nvPr/>
        </p:nvGrpSpPr>
        <p:grpSpPr>
          <a:xfrm>
            <a:off x="2226677" y="1699980"/>
            <a:ext cx="235500" cy="235500"/>
            <a:chOff x="3006400" y="2166075"/>
            <a:chExt cx="235500" cy="235500"/>
          </a:xfrm>
        </p:grpSpPr>
        <p:sp>
          <p:nvSpPr>
            <p:cNvPr id="1134" name="Google Shape;1134;p80"/>
            <p:cNvSpPr/>
            <p:nvPr/>
          </p:nvSpPr>
          <p:spPr>
            <a:xfrm>
              <a:off x="3006400" y="2166075"/>
              <a:ext cx="235500" cy="235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0"/>
            <p:cNvSpPr/>
            <p:nvPr/>
          </p:nvSpPr>
          <p:spPr>
            <a:xfrm rot="5400000">
              <a:off x="3082500" y="2239353"/>
              <a:ext cx="83400" cy="1035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80"/>
          <p:cNvGrpSpPr/>
          <p:nvPr/>
        </p:nvGrpSpPr>
        <p:grpSpPr>
          <a:xfrm>
            <a:off x="2226677" y="2891730"/>
            <a:ext cx="235500" cy="235500"/>
            <a:chOff x="3006400" y="2166075"/>
            <a:chExt cx="235500" cy="235500"/>
          </a:xfrm>
        </p:grpSpPr>
        <p:sp>
          <p:nvSpPr>
            <p:cNvPr id="1137" name="Google Shape;1137;p80"/>
            <p:cNvSpPr/>
            <p:nvPr/>
          </p:nvSpPr>
          <p:spPr>
            <a:xfrm>
              <a:off x="3006400" y="2166075"/>
              <a:ext cx="235500" cy="235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0"/>
            <p:cNvSpPr/>
            <p:nvPr/>
          </p:nvSpPr>
          <p:spPr>
            <a:xfrm rot="5400000">
              <a:off x="3082500" y="2239353"/>
              <a:ext cx="83400" cy="1035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 name="Google Shape;1131;p80">
            <a:extLst>
              <a:ext uri="{FF2B5EF4-FFF2-40B4-BE49-F238E27FC236}">
                <a16:creationId xmlns:a16="http://schemas.microsoft.com/office/drawing/2014/main" id="{8574EB33-9270-47B0-B570-1C5FBADA07D3}"/>
              </a:ext>
            </a:extLst>
          </p:cNvPr>
          <p:cNvCxnSpPr/>
          <p:nvPr/>
        </p:nvCxnSpPr>
        <p:spPr>
          <a:xfrm>
            <a:off x="2344494" y="3700436"/>
            <a:ext cx="0" cy="1025400"/>
          </a:xfrm>
          <a:prstGeom prst="straightConnector1">
            <a:avLst/>
          </a:prstGeom>
          <a:noFill/>
          <a:ln w="9525" cap="flat" cmpd="sng">
            <a:solidFill>
              <a:schemeClr val="accent1"/>
            </a:solidFill>
            <a:prstDash val="solid"/>
            <a:round/>
            <a:headEnd type="none" w="med" len="med"/>
            <a:tailEnd type="none" w="med" len="med"/>
          </a:ln>
        </p:spPr>
      </p:cxnSp>
      <p:grpSp>
        <p:nvGrpSpPr>
          <p:cNvPr id="25" name="Google Shape;1136;p80">
            <a:extLst>
              <a:ext uri="{FF2B5EF4-FFF2-40B4-BE49-F238E27FC236}">
                <a16:creationId xmlns:a16="http://schemas.microsoft.com/office/drawing/2014/main" id="{F4B91C3A-5838-4E8A-A87A-AEB25A8C539C}"/>
              </a:ext>
            </a:extLst>
          </p:cNvPr>
          <p:cNvGrpSpPr/>
          <p:nvPr/>
        </p:nvGrpSpPr>
        <p:grpSpPr>
          <a:xfrm>
            <a:off x="2231985" y="4081345"/>
            <a:ext cx="235500" cy="235500"/>
            <a:chOff x="3006400" y="2166075"/>
            <a:chExt cx="235500" cy="235500"/>
          </a:xfrm>
        </p:grpSpPr>
        <p:sp>
          <p:nvSpPr>
            <p:cNvPr id="26" name="Google Shape;1137;p80">
              <a:extLst>
                <a:ext uri="{FF2B5EF4-FFF2-40B4-BE49-F238E27FC236}">
                  <a16:creationId xmlns:a16="http://schemas.microsoft.com/office/drawing/2014/main" id="{B933D7FF-EB94-47CC-ACA1-4797E22C3540}"/>
                </a:ext>
              </a:extLst>
            </p:cNvPr>
            <p:cNvSpPr/>
            <p:nvPr/>
          </p:nvSpPr>
          <p:spPr>
            <a:xfrm>
              <a:off x="3006400" y="2166075"/>
              <a:ext cx="235500" cy="235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38;p80">
              <a:extLst>
                <a:ext uri="{FF2B5EF4-FFF2-40B4-BE49-F238E27FC236}">
                  <a16:creationId xmlns:a16="http://schemas.microsoft.com/office/drawing/2014/main" id="{780623F6-1BF7-44A4-9239-3E18A5F53E5B}"/>
                </a:ext>
              </a:extLst>
            </p:cNvPr>
            <p:cNvSpPr/>
            <p:nvPr/>
          </p:nvSpPr>
          <p:spPr>
            <a:xfrm rot="5400000">
              <a:off x="3082500" y="2239353"/>
              <a:ext cx="83400" cy="1035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1129;p80">
            <a:extLst>
              <a:ext uri="{FF2B5EF4-FFF2-40B4-BE49-F238E27FC236}">
                <a16:creationId xmlns:a16="http://schemas.microsoft.com/office/drawing/2014/main" id="{25177B9F-A0AD-491C-A5C8-DE44D2564C2D}"/>
              </a:ext>
            </a:extLst>
          </p:cNvPr>
          <p:cNvSpPr/>
          <p:nvPr/>
        </p:nvSpPr>
        <p:spPr>
          <a:xfrm>
            <a:off x="2261177" y="4725914"/>
            <a:ext cx="166500" cy="1665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7A2597B5-0888-4ACE-82E1-778B92C1FD98}"/>
              </a:ext>
            </a:extLst>
          </p:cNvPr>
          <p:cNvSpPr/>
          <p:nvPr/>
        </p:nvSpPr>
        <p:spPr>
          <a:xfrm>
            <a:off x="2441377" y="3444701"/>
            <a:ext cx="2707793" cy="400110"/>
          </a:xfrm>
          <a:prstGeom prst="rect">
            <a:avLst/>
          </a:prstGeom>
        </p:spPr>
        <p:txBody>
          <a:bodyPr wrap="none">
            <a:spAutoFit/>
          </a:bodyPr>
          <a:lstStyle/>
          <a:p>
            <a:pPr>
              <a:buClr>
                <a:schemeClr val="accent1"/>
              </a:buClr>
              <a:buSzPts val="1400"/>
            </a:pPr>
            <a:r>
              <a:rPr lang="en-US" sz="2000" dirty="0">
                <a:solidFill>
                  <a:schemeClr val="accent1"/>
                </a:solidFill>
                <a:latin typeface="Montserrat"/>
                <a:sym typeface="Montserrat"/>
              </a:rPr>
              <a:t>Deliberate Practice:</a:t>
            </a:r>
          </a:p>
        </p:txBody>
      </p:sp>
      <p:sp>
        <p:nvSpPr>
          <p:cNvPr id="4" name="Rectangle 3">
            <a:extLst>
              <a:ext uri="{FF2B5EF4-FFF2-40B4-BE49-F238E27FC236}">
                <a16:creationId xmlns:a16="http://schemas.microsoft.com/office/drawing/2014/main" id="{7719268F-458D-416B-AD29-9579DE5D2D73}"/>
              </a:ext>
            </a:extLst>
          </p:cNvPr>
          <p:cNvSpPr/>
          <p:nvPr/>
        </p:nvSpPr>
        <p:spPr>
          <a:xfrm>
            <a:off x="2441377" y="4203623"/>
            <a:ext cx="1784463" cy="400110"/>
          </a:xfrm>
          <a:prstGeom prst="rect">
            <a:avLst/>
          </a:prstGeom>
        </p:spPr>
        <p:txBody>
          <a:bodyPr wrap="none">
            <a:spAutoFit/>
          </a:bodyPr>
          <a:lstStyle/>
          <a:p>
            <a:r>
              <a:rPr lang="en-US" sz="2000" dirty="0">
                <a:solidFill>
                  <a:schemeClr val="accent1"/>
                </a:solidFill>
                <a:latin typeface="Montserrat"/>
              </a:rPr>
              <a:t>Interleaving:</a:t>
            </a:r>
          </a:p>
        </p:txBody>
      </p:sp>
      <p:sp>
        <p:nvSpPr>
          <p:cNvPr id="5" name="Rectangle 4">
            <a:extLst>
              <a:ext uri="{FF2B5EF4-FFF2-40B4-BE49-F238E27FC236}">
                <a16:creationId xmlns:a16="http://schemas.microsoft.com/office/drawing/2014/main" id="{0F9746D6-2E34-49DC-BD54-5ECDBB254D17}"/>
              </a:ext>
            </a:extLst>
          </p:cNvPr>
          <p:cNvSpPr/>
          <p:nvPr/>
        </p:nvSpPr>
        <p:spPr>
          <a:xfrm>
            <a:off x="2462177" y="3766220"/>
            <a:ext cx="6640969" cy="369332"/>
          </a:xfrm>
          <a:prstGeom prst="rect">
            <a:avLst/>
          </a:prstGeom>
        </p:spPr>
        <p:txBody>
          <a:bodyPr wrap="square">
            <a:spAutoFit/>
          </a:bodyPr>
          <a:lstStyle/>
          <a:p>
            <a:r>
              <a:rPr lang="en-GB" sz="1800" dirty="0"/>
              <a:t>Focusing on challenging material rather.</a:t>
            </a:r>
            <a:endParaRPr lang="en-US" sz="1800" dirty="0"/>
          </a:p>
        </p:txBody>
      </p:sp>
      <p:sp>
        <p:nvSpPr>
          <p:cNvPr id="6" name="Rectangle 5">
            <a:extLst>
              <a:ext uri="{FF2B5EF4-FFF2-40B4-BE49-F238E27FC236}">
                <a16:creationId xmlns:a16="http://schemas.microsoft.com/office/drawing/2014/main" id="{5B18F204-CEE4-4D77-8C03-D35543AFAA02}"/>
              </a:ext>
            </a:extLst>
          </p:cNvPr>
          <p:cNvSpPr/>
          <p:nvPr/>
        </p:nvSpPr>
        <p:spPr>
          <a:xfrm>
            <a:off x="2441377" y="4496720"/>
            <a:ext cx="6640968" cy="369332"/>
          </a:xfrm>
          <a:prstGeom prst="rect">
            <a:avLst/>
          </a:prstGeom>
        </p:spPr>
        <p:txBody>
          <a:bodyPr wrap="square">
            <a:spAutoFit/>
          </a:bodyPr>
          <a:lstStyle/>
          <a:p>
            <a:r>
              <a:rPr lang="en-GB" sz="1800" dirty="0">
                <a:solidFill>
                  <a:schemeClr val="accent6">
                    <a:lumMod val="10000"/>
                  </a:schemeClr>
                </a:solidFill>
                <a:latin typeface="Söhne"/>
              </a:rPr>
              <a:t>Trying diverse techniques or exploring different perspectives.  </a:t>
            </a:r>
            <a:endParaRPr lang="en-US" sz="1800" dirty="0">
              <a:solidFill>
                <a:schemeClr val="accent6">
                  <a:lumMod val="10000"/>
                </a:schemeClr>
              </a:solidFill>
            </a:endParaRPr>
          </a:p>
        </p:txBody>
      </p:sp>
      <p:sp>
        <p:nvSpPr>
          <p:cNvPr id="32" name="Google Shape;1212;p84">
            <a:extLst>
              <a:ext uri="{FF2B5EF4-FFF2-40B4-BE49-F238E27FC236}">
                <a16:creationId xmlns:a16="http://schemas.microsoft.com/office/drawing/2014/main" id="{C8614B2C-E31D-4E6D-8DB0-620BA74C7F3D}"/>
              </a:ext>
            </a:extLst>
          </p:cNvPr>
          <p:cNvSpPr txBox="1">
            <a:spLocks noGrp="1"/>
          </p:cNvSpPr>
          <p:nvPr>
            <p:ph type="title"/>
          </p:nvPr>
        </p:nvSpPr>
        <p:spPr>
          <a:xfrm>
            <a:off x="2481085" y="426040"/>
            <a:ext cx="4521815" cy="572700"/>
          </a:xfrm>
          <a:prstGeom prst="rect">
            <a:avLst/>
          </a:prstGeom>
        </p:spPr>
        <p:txBody>
          <a:bodyPr spcFirstLastPara="1" wrap="square" lIns="91425" tIns="91425" rIns="91425" bIns="91425" anchor="t" anchorCtr="0">
            <a:noAutofit/>
          </a:bodyPr>
          <a:lstStyle/>
          <a:p>
            <a:r>
              <a:rPr lang="en-US" sz="3200" dirty="0"/>
              <a:t>Don’t Just Learn, Do</a:t>
            </a:r>
          </a:p>
        </p:txBody>
      </p:sp>
    </p:spTree>
    <p:extLst>
      <p:ext uri="{BB962C8B-B14F-4D97-AF65-F5344CB8AC3E}">
        <p14:creationId xmlns:p14="http://schemas.microsoft.com/office/powerpoint/2010/main" val="3315188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20"/>
                                        </p:tgtEl>
                                        <p:attrNameLst>
                                          <p:attrName>style.visibility</p:attrName>
                                        </p:attrNameLst>
                                      </p:cBhvr>
                                      <p:to>
                                        <p:strVal val="visible"/>
                                      </p:to>
                                    </p:set>
                                    <p:animEffect transition="in" filter="fade">
                                      <p:cBhvr>
                                        <p:cTn id="7" dur="1000"/>
                                        <p:tgtEl>
                                          <p:spTgt spid="1120"/>
                                        </p:tgtEl>
                                      </p:cBhvr>
                                    </p:animEffect>
                                  </p:childTnLst>
                                </p:cTn>
                              </p:par>
                              <p:par>
                                <p:cTn id="8" presetID="10" presetClass="entr" presetSubtype="0" fill="hold" nodeType="withEffect">
                                  <p:stCondLst>
                                    <p:cond delay="0"/>
                                  </p:stCondLst>
                                  <p:childTnLst>
                                    <p:set>
                                      <p:cBhvr>
                                        <p:cTn id="9" dur="1" fill="hold">
                                          <p:stCondLst>
                                            <p:cond delay="0"/>
                                          </p:stCondLst>
                                        </p:cTn>
                                        <p:tgtEl>
                                          <p:spTgt spid="1121"/>
                                        </p:tgtEl>
                                        <p:attrNameLst>
                                          <p:attrName>style.visibility</p:attrName>
                                        </p:attrNameLst>
                                      </p:cBhvr>
                                      <p:to>
                                        <p:strVal val="visible"/>
                                      </p:to>
                                    </p:set>
                                    <p:animEffect transition="in" filter="fade">
                                      <p:cBhvr>
                                        <p:cTn id="10" dur="1000"/>
                                        <p:tgtEl>
                                          <p:spTgt spid="1121"/>
                                        </p:tgtEl>
                                      </p:cBhvr>
                                    </p:animEffect>
                                  </p:childTnLst>
                                </p:cTn>
                              </p:par>
                              <p:par>
                                <p:cTn id="11" presetID="10" presetClass="entr" presetSubtype="0" fill="hold" nodeType="withEffect">
                                  <p:stCondLst>
                                    <p:cond delay="0"/>
                                  </p:stCondLst>
                                  <p:childTnLst>
                                    <p:set>
                                      <p:cBhvr>
                                        <p:cTn id="12" dur="1" fill="hold">
                                          <p:stCondLst>
                                            <p:cond delay="0"/>
                                          </p:stCondLst>
                                        </p:cTn>
                                        <p:tgtEl>
                                          <p:spTgt spid="1129"/>
                                        </p:tgtEl>
                                        <p:attrNameLst>
                                          <p:attrName>style.visibility</p:attrName>
                                        </p:attrNameLst>
                                      </p:cBhvr>
                                      <p:to>
                                        <p:strVal val="visible"/>
                                      </p:to>
                                    </p:set>
                                    <p:animEffect transition="in" filter="fade">
                                      <p:cBhvr>
                                        <p:cTn id="13" dur="1000"/>
                                        <p:tgtEl>
                                          <p:spTgt spid="112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128"/>
                                        </p:tgtEl>
                                        <p:attrNameLst>
                                          <p:attrName>style.visibility</p:attrName>
                                        </p:attrNameLst>
                                      </p:cBhvr>
                                      <p:to>
                                        <p:strVal val="visible"/>
                                      </p:to>
                                    </p:set>
                                    <p:animEffect transition="in" filter="fade">
                                      <p:cBhvr>
                                        <p:cTn id="17" dur="1000"/>
                                        <p:tgtEl>
                                          <p:spTgt spid="1128"/>
                                        </p:tgtEl>
                                      </p:cBhvr>
                                    </p:animEffect>
                                  </p:childTnLst>
                                </p:cTn>
                              </p:par>
                              <p:par>
                                <p:cTn id="18" presetID="10" presetClass="entr" presetSubtype="0" fill="hold" nodeType="withEffect">
                                  <p:stCondLst>
                                    <p:cond delay="0"/>
                                  </p:stCondLst>
                                  <p:childTnLst>
                                    <p:set>
                                      <p:cBhvr>
                                        <p:cTn id="19" dur="1" fill="hold">
                                          <p:stCondLst>
                                            <p:cond delay="0"/>
                                          </p:stCondLst>
                                        </p:cTn>
                                        <p:tgtEl>
                                          <p:spTgt spid="1133"/>
                                        </p:tgtEl>
                                        <p:attrNameLst>
                                          <p:attrName>style.visibility</p:attrName>
                                        </p:attrNameLst>
                                      </p:cBhvr>
                                      <p:to>
                                        <p:strVal val="visible"/>
                                      </p:to>
                                    </p:set>
                                    <p:animEffect transition="in" filter="fade">
                                      <p:cBhvr>
                                        <p:cTn id="20" dur="1000"/>
                                        <p:tgtEl>
                                          <p:spTgt spid="1133"/>
                                        </p:tgtEl>
                                      </p:cBhvr>
                                    </p:animEffect>
                                  </p:childTnLst>
                                </p:cTn>
                              </p:par>
                              <p:par>
                                <p:cTn id="21" presetID="10" presetClass="entr" presetSubtype="0" fill="hold" nodeType="withEffect">
                                  <p:stCondLst>
                                    <p:cond delay="0"/>
                                  </p:stCondLst>
                                  <p:childTnLst>
                                    <p:set>
                                      <p:cBhvr>
                                        <p:cTn id="22" dur="1" fill="hold">
                                          <p:stCondLst>
                                            <p:cond delay="0"/>
                                          </p:stCondLst>
                                        </p:cTn>
                                        <p:tgtEl>
                                          <p:spTgt spid="1123"/>
                                        </p:tgtEl>
                                        <p:attrNameLst>
                                          <p:attrName>style.visibility</p:attrName>
                                        </p:attrNameLst>
                                      </p:cBhvr>
                                      <p:to>
                                        <p:strVal val="visible"/>
                                      </p:to>
                                    </p:set>
                                    <p:animEffect transition="in" filter="fade">
                                      <p:cBhvr>
                                        <p:cTn id="23" dur="1000"/>
                                        <p:tgtEl>
                                          <p:spTgt spid="1123"/>
                                        </p:tgtEl>
                                      </p:cBhvr>
                                    </p:animEffect>
                                  </p:childTnLst>
                                </p:cTn>
                              </p:par>
                              <p:par>
                                <p:cTn id="24" presetID="10" presetClass="entr" presetSubtype="0" fill="hold" nodeType="withEffect">
                                  <p:stCondLst>
                                    <p:cond delay="0"/>
                                  </p:stCondLst>
                                  <p:childTnLst>
                                    <p:set>
                                      <p:cBhvr>
                                        <p:cTn id="25" dur="1" fill="hold">
                                          <p:stCondLst>
                                            <p:cond delay="0"/>
                                          </p:stCondLst>
                                        </p:cTn>
                                        <p:tgtEl>
                                          <p:spTgt spid="1124"/>
                                        </p:tgtEl>
                                        <p:attrNameLst>
                                          <p:attrName>style.visibility</p:attrName>
                                        </p:attrNameLst>
                                      </p:cBhvr>
                                      <p:to>
                                        <p:strVal val="visible"/>
                                      </p:to>
                                    </p:set>
                                    <p:animEffect transition="in" filter="fade">
                                      <p:cBhvr>
                                        <p:cTn id="26" dur="1000"/>
                                        <p:tgtEl>
                                          <p:spTgt spid="1124"/>
                                        </p:tgtEl>
                                      </p:cBhvr>
                                    </p:animEffect>
                                  </p:childTnLst>
                                </p:cTn>
                              </p:par>
                              <p:par>
                                <p:cTn id="27" presetID="10" presetClass="entr" presetSubtype="0" fill="hold" nodeType="withEffect">
                                  <p:stCondLst>
                                    <p:cond delay="0"/>
                                  </p:stCondLst>
                                  <p:childTnLst>
                                    <p:set>
                                      <p:cBhvr>
                                        <p:cTn id="28" dur="1" fill="hold">
                                          <p:stCondLst>
                                            <p:cond delay="0"/>
                                          </p:stCondLst>
                                        </p:cTn>
                                        <p:tgtEl>
                                          <p:spTgt spid="1130"/>
                                        </p:tgtEl>
                                        <p:attrNameLst>
                                          <p:attrName>style.visibility</p:attrName>
                                        </p:attrNameLst>
                                      </p:cBhvr>
                                      <p:to>
                                        <p:strVal val="visible"/>
                                      </p:to>
                                    </p:set>
                                    <p:animEffect transition="in" filter="fade">
                                      <p:cBhvr>
                                        <p:cTn id="29" dur="1000"/>
                                        <p:tgtEl>
                                          <p:spTgt spid="1130"/>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131"/>
                                        </p:tgtEl>
                                        <p:attrNameLst>
                                          <p:attrName>style.visibility</p:attrName>
                                        </p:attrNameLst>
                                      </p:cBhvr>
                                      <p:to>
                                        <p:strVal val="visible"/>
                                      </p:to>
                                    </p:set>
                                    <p:animEffect transition="in" filter="fade">
                                      <p:cBhvr>
                                        <p:cTn id="33" dur="1000"/>
                                        <p:tgtEl>
                                          <p:spTgt spid="1131"/>
                                        </p:tgtEl>
                                      </p:cBhvr>
                                    </p:animEffect>
                                  </p:childTnLst>
                                </p:cTn>
                              </p:par>
                              <p:par>
                                <p:cTn id="34" presetID="10" presetClass="entr" presetSubtype="0" fill="hold" nodeType="withEffect">
                                  <p:stCondLst>
                                    <p:cond delay="0"/>
                                  </p:stCondLst>
                                  <p:childTnLst>
                                    <p:set>
                                      <p:cBhvr>
                                        <p:cTn id="35" dur="1" fill="hold">
                                          <p:stCondLst>
                                            <p:cond delay="0"/>
                                          </p:stCondLst>
                                        </p:cTn>
                                        <p:tgtEl>
                                          <p:spTgt spid="1136"/>
                                        </p:tgtEl>
                                        <p:attrNameLst>
                                          <p:attrName>style.visibility</p:attrName>
                                        </p:attrNameLst>
                                      </p:cBhvr>
                                      <p:to>
                                        <p:strVal val="visible"/>
                                      </p:to>
                                    </p:set>
                                    <p:animEffect transition="in" filter="fade">
                                      <p:cBhvr>
                                        <p:cTn id="36" dur="1000"/>
                                        <p:tgtEl>
                                          <p:spTgt spid="1136"/>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1125"/>
                                        </p:tgtEl>
                                        <p:attrNameLst>
                                          <p:attrName>style.visibility</p:attrName>
                                        </p:attrNameLst>
                                      </p:cBhvr>
                                      <p:to>
                                        <p:strVal val="visible"/>
                                      </p:to>
                                    </p:set>
                                    <p:animEffect transition="in" filter="fade">
                                      <p:cBhvr>
                                        <p:cTn id="40" dur="1000"/>
                                        <p:tgtEl>
                                          <p:spTgt spid="1125"/>
                                        </p:tgtEl>
                                      </p:cBhvr>
                                    </p:animEffect>
                                  </p:childTnLst>
                                </p:cTn>
                              </p:par>
                              <p:par>
                                <p:cTn id="41" presetID="10" presetClass="entr" presetSubtype="0" fill="hold" nodeType="withEffect">
                                  <p:stCondLst>
                                    <p:cond delay="0"/>
                                  </p:stCondLst>
                                  <p:childTnLst>
                                    <p:set>
                                      <p:cBhvr>
                                        <p:cTn id="42" dur="1" fill="hold">
                                          <p:stCondLst>
                                            <p:cond delay="0"/>
                                          </p:stCondLst>
                                        </p:cTn>
                                        <p:tgtEl>
                                          <p:spTgt spid="1126"/>
                                        </p:tgtEl>
                                        <p:attrNameLst>
                                          <p:attrName>style.visibility</p:attrName>
                                        </p:attrNameLst>
                                      </p:cBhvr>
                                      <p:to>
                                        <p:strVal val="visible"/>
                                      </p:to>
                                    </p:set>
                                    <p:animEffect transition="in" filter="fade">
                                      <p:cBhvr>
                                        <p:cTn id="43" dur="1000"/>
                                        <p:tgtEl>
                                          <p:spTgt spid="1126"/>
                                        </p:tgtEl>
                                      </p:cBhvr>
                                    </p:animEffect>
                                  </p:childTnLst>
                                </p:cTn>
                              </p:par>
                              <p:par>
                                <p:cTn id="44" presetID="10" presetClass="entr" presetSubtype="0" fill="hold" nodeType="withEffect">
                                  <p:stCondLst>
                                    <p:cond delay="0"/>
                                  </p:stCondLst>
                                  <p:childTnLst>
                                    <p:set>
                                      <p:cBhvr>
                                        <p:cTn id="45" dur="1" fill="hold">
                                          <p:stCondLst>
                                            <p:cond delay="0"/>
                                          </p:stCondLst>
                                        </p:cTn>
                                        <p:tgtEl>
                                          <p:spTgt spid="1127"/>
                                        </p:tgtEl>
                                        <p:attrNameLst>
                                          <p:attrName>style.visibility</p:attrName>
                                        </p:attrNameLst>
                                      </p:cBhvr>
                                      <p:to>
                                        <p:strVal val="visible"/>
                                      </p:to>
                                    </p:set>
                                    <p:animEffect transition="in" filter="fade">
                                      <p:cBhvr>
                                        <p:cTn id="46" dur="1000"/>
                                        <p:tgtEl>
                                          <p:spTgt spid="1127"/>
                                        </p:tgtEl>
                                      </p:cBhvr>
                                    </p:animEffect>
                                  </p:childTnLst>
                                </p:cTn>
                              </p:par>
                              <p:par>
                                <p:cTn id="47" presetID="10" presetClass="entr" presetSubtype="0" fill="hold" nodeType="withEffect">
                                  <p:stCondLst>
                                    <p:cond delay="0"/>
                                  </p:stCondLst>
                                  <p:childTnLst>
                                    <p:set>
                                      <p:cBhvr>
                                        <p:cTn id="48" dur="1" fill="hold">
                                          <p:stCondLst>
                                            <p:cond delay="0"/>
                                          </p:stCondLst>
                                        </p:cTn>
                                        <p:tgtEl>
                                          <p:spTgt spid="1132"/>
                                        </p:tgtEl>
                                        <p:attrNameLst>
                                          <p:attrName>style.visibility</p:attrName>
                                        </p:attrNameLst>
                                      </p:cBhvr>
                                      <p:to>
                                        <p:strVal val="visible"/>
                                      </p:to>
                                    </p:set>
                                    <p:animEffect transition="in" filter="fade">
                                      <p:cBhvr>
                                        <p:cTn id="49" dur="1000"/>
                                        <p:tgtEl>
                                          <p:spTgt spid="1132"/>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1000"/>
                                        <p:tgtEl>
                                          <p:spTgt spid="24"/>
                                        </p:tgtEl>
                                      </p:cBhvr>
                                    </p:animEffect>
                                  </p:childTnLst>
                                </p:cTn>
                              </p:par>
                              <p:par>
                                <p:cTn id="54" presetID="10" presetClass="entr" presetSubtype="0" fill="hold" nodeType="withEffect">
                                  <p:stCondLst>
                                    <p:cond delay="0"/>
                                  </p:stCondLst>
                                  <p:childTnLst>
                                    <p:set>
                                      <p:cBhvr>
                                        <p:cTn id="55" dur="1" fill="hold">
                                          <p:stCondLst>
                                            <p:cond delay="0"/>
                                          </p:stCondLst>
                                        </p:cTn>
                                        <p:tgtEl>
                                          <p:spTgt spid="25"/>
                                        </p:tgtEl>
                                        <p:attrNameLst>
                                          <p:attrName>style.visibility</p:attrName>
                                        </p:attrNameLst>
                                      </p:cBhvr>
                                      <p:to>
                                        <p:strVal val="visible"/>
                                      </p:to>
                                    </p:set>
                                    <p:animEffect transition="in" filter="fade">
                                      <p:cBhvr>
                                        <p:cTn id="56" dur="1000"/>
                                        <p:tgtEl>
                                          <p:spTgt spid="25"/>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100"/>
          <p:cNvSpPr txBox="1">
            <a:spLocks noGrp="1"/>
          </p:cNvSpPr>
          <p:nvPr>
            <p:ph type="subTitle" idx="1"/>
          </p:nvPr>
        </p:nvSpPr>
        <p:spPr>
          <a:xfrm>
            <a:off x="4221471" y="2992597"/>
            <a:ext cx="3486527" cy="626790"/>
          </a:xfrm>
          <a:prstGeom prst="rect">
            <a:avLst/>
          </a:prstGeom>
        </p:spPr>
        <p:txBody>
          <a:bodyPr spcFirstLastPara="1" wrap="square" lIns="91425" tIns="91425" rIns="91425" bIns="91425" anchor="t" anchorCtr="0">
            <a:noAutofit/>
          </a:bodyPr>
          <a:lstStyle/>
          <a:p>
            <a:r>
              <a:rPr lang="en-US" sz="2000" dirty="0"/>
              <a:t>Observe How You Learn</a:t>
            </a:r>
          </a:p>
        </p:txBody>
      </p:sp>
      <p:sp>
        <p:nvSpPr>
          <p:cNvPr id="1412" name="Google Shape;1412;p100"/>
          <p:cNvSpPr txBox="1">
            <a:spLocks noGrp="1"/>
          </p:cNvSpPr>
          <p:nvPr>
            <p:ph type="title" idx="2"/>
          </p:nvPr>
        </p:nvSpPr>
        <p:spPr>
          <a:xfrm>
            <a:off x="713400"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1413" name="Google Shape;1413;p100"/>
          <p:cNvSpPr txBox="1">
            <a:spLocks noGrp="1"/>
          </p:cNvSpPr>
          <p:nvPr>
            <p:ph type="title"/>
          </p:nvPr>
        </p:nvSpPr>
        <p:spPr>
          <a:xfrm>
            <a:off x="3963205" y="2091750"/>
            <a:ext cx="3744793" cy="10959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LESSON 7</a:t>
            </a:r>
            <a:endParaRPr sz="5400" dirty="0"/>
          </a:p>
        </p:txBody>
      </p:sp>
      <p:sp>
        <p:nvSpPr>
          <p:cNvPr id="1414" name="Google Shape;1414;p100"/>
          <p:cNvSpPr/>
          <p:nvPr/>
        </p:nvSpPr>
        <p:spPr>
          <a:xfrm>
            <a:off x="-1723459" y="2992597"/>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00"/>
          <p:cNvSpPr/>
          <p:nvPr/>
        </p:nvSpPr>
        <p:spPr>
          <a:xfrm>
            <a:off x="3081575" y="4226075"/>
            <a:ext cx="1654200" cy="1654200"/>
          </a:xfrm>
          <a:prstGeom prst="donut">
            <a:avLst>
              <a:gd name="adj" fmla="val 1149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7690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32" name="Google Shape;598;p62">
            <a:extLst>
              <a:ext uri="{FF2B5EF4-FFF2-40B4-BE49-F238E27FC236}">
                <a16:creationId xmlns:a16="http://schemas.microsoft.com/office/drawing/2014/main" id="{EDA73276-02E5-4863-8CFD-4B9CA0076608}"/>
              </a:ext>
            </a:extLst>
          </p:cNvPr>
          <p:cNvSpPr/>
          <p:nvPr/>
        </p:nvSpPr>
        <p:spPr>
          <a:xfrm>
            <a:off x="4652127" y="1657650"/>
            <a:ext cx="587550" cy="577616"/>
          </a:xfrm>
          <a:prstGeom prst="round1Rect">
            <a:avLst>
              <a:gd name="adj" fmla="val 16667"/>
            </a:avLst>
          </a:prstGeom>
          <a:solidFill>
            <a:srgbClr val="92D050"/>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6" name="Google Shape;596;p62"/>
          <p:cNvSpPr/>
          <p:nvPr/>
        </p:nvSpPr>
        <p:spPr>
          <a:xfrm>
            <a:off x="1030787" y="1641492"/>
            <a:ext cx="587550" cy="587550"/>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7" name="Google Shape;597;p62"/>
          <p:cNvSpPr/>
          <p:nvPr/>
        </p:nvSpPr>
        <p:spPr>
          <a:xfrm>
            <a:off x="1035425" y="2609159"/>
            <a:ext cx="587550" cy="58755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9" name="Google Shape;599;p62"/>
          <p:cNvSpPr/>
          <p:nvPr/>
        </p:nvSpPr>
        <p:spPr>
          <a:xfrm>
            <a:off x="1035425" y="3544989"/>
            <a:ext cx="587550" cy="58755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600" name="Google Shape;600;p62"/>
          <p:cNvSpPr txBox="1">
            <a:spLocks noGrp="1"/>
          </p:cNvSpPr>
          <p:nvPr>
            <p:ph type="title" idx="9"/>
          </p:nvPr>
        </p:nvSpPr>
        <p:spPr>
          <a:xfrm>
            <a:off x="1035425" y="1720934"/>
            <a:ext cx="587550" cy="40793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601" name="Google Shape;601;p62"/>
          <p:cNvSpPr txBox="1">
            <a:spLocks noGrp="1"/>
          </p:cNvSpPr>
          <p:nvPr>
            <p:ph type="title" idx="14"/>
          </p:nvPr>
        </p:nvSpPr>
        <p:spPr>
          <a:xfrm>
            <a:off x="1035425" y="3595476"/>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602" name="Google Shape;602;p62"/>
          <p:cNvSpPr txBox="1">
            <a:spLocks noGrp="1"/>
          </p:cNvSpPr>
          <p:nvPr>
            <p:ph type="title" idx="15"/>
          </p:nvPr>
        </p:nvSpPr>
        <p:spPr>
          <a:xfrm>
            <a:off x="4664000" y="1727816"/>
            <a:ext cx="587550" cy="4149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
        <p:nvSpPr>
          <p:cNvPr id="603" name="Google Shape;603;p62"/>
          <p:cNvSpPr txBox="1">
            <a:spLocks noGrp="1"/>
          </p:cNvSpPr>
          <p:nvPr>
            <p:ph type="subTitle" idx="1"/>
          </p:nvPr>
        </p:nvSpPr>
        <p:spPr>
          <a:xfrm>
            <a:off x="1634848" y="1617559"/>
            <a:ext cx="2828250" cy="359100"/>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b="0" dirty="0"/>
              <a:t>What new knowledge did you gain today?</a:t>
            </a:r>
            <a:endParaRPr sz="1800" dirty="0"/>
          </a:p>
        </p:txBody>
      </p:sp>
      <p:sp>
        <p:nvSpPr>
          <p:cNvPr id="605" name="Google Shape;605;p62"/>
          <p:cNvSpPr txBox="1">
            <a:spLocks noGrp="1"/>
          </p:cNvSpPr>
          <p:nvPr>
            <p:ph type="subTitle" idx="3"/>
          </p:nvPr>
        </p:nvSpPr>
        <p:spPr>
          <a:xfrm>
            <a:off x="1634848" y="2530038"/>
            <a:ext cx="2930092" cy="755725"/>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b="0" dirty="0"/>
              <a:t>How did your learning experience unfold?</a:t>
            </a:r>
            <a:endParaRPr sz="1800" dirty="0"/>
          </a:p>
        </p:txBody>
      </p:sp>
      <p:sp>
        <p:nvSpPr>
          <p:cNvPr id="607" name="Google Shape;607;p62"/>
          <p:cNvSpPr txBox="1">
            <a:spLocks noGrp="1"/>
          </p:cNvSpPr>
          <p:nvPr>
            <p:ph type="subTitle" idx="5"/>
          </p:nvPr>
        </p:nvSpPr>
        <p:spPr>
          <a:xfrm>
            <a:off x="1651751" y="3452899"/>
            <a:ext cx="2828250" cy="359100"/>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b="0" dirty="0"/>
              <a:t>What did you excel at today?</a:t>
            </a:r>
            <a:endParaRPr sz="1800" dirty="0"/>
          </a:p>
        </p:txBody>
      </p:sp>
      <p:sp>
        <p:nvSpPr>
          <p:cNvPr id="609" name="Google Shape;609;p62"/>
          <p:cNvSpPr txBox="1">
            <a:spLocks noGrp="1"/>
          </p:cNvSpPr>
          <p:nvPr>
            <p:ph type="title"/>
          </p:nvPr>
        </p:nvSpPr>
        <p:spPr>
          <a:xfrm>
            <a:off x="575900" y="434961"/>
            <a:ext cx="7717200" cy="576000"/>
          </a:xfrm>
          <a:prstGeom prst="rect">
            <a:avLst/>
          </a:prstGeom>
        </p:spPr>
        <p:txBody>
          <a:bodyPr spcFirstLastPara="1" wrap="square" lIns="91425" tIns="91425" rIns="91425" bIns="91425" anchor="t" anchorCtr="0">
            <a:noAutofit/>
          </a:bodyPr>
          <a:lstStyle/>
          <a:p>
            <a:pPr lvl="0"/>
            <a:r>
              <a:rPr lang="en-GB" dirty="0"/>
              <a:t>Try to answer a couple of questions</a:t>
            </a:r>
            <a:endParaRPr dirty="0"/>
          </a:p>
        </p:txBody>
      </p:sp>
      <p:sp>
        <p:nvSpPr>
          <p:cNvPr id="610" name="Google Shape;610;p62"/>
          <p:cNvSpPr txBox="1">
            <a:spLocks noGrp="1"/>
          </p:cNvSpPr>
          <p:nvPr>
            <p:ph type="subTitle" idx="7"/>
          </p:nvPr>
        </p:nvSpPr>
        <p:spPr>
          <a:xfrm>
            <a:off x="5262575" y="1727816"/>
            <a:ext cx="3557350" cy="359100"/>
          </a:xfrm>
          <a:prstGeom prst="rect">
            <a:avLst/>
          </a:prstGeom>
        </p:spPr>
        <p:txBody>
          <a:bodyPr spcFirstLastPara="1" wrap="square" lIns="91425" tIns="91425" rIns="91425" bIns="91425" anchor="t" anchorCtr="0">
            <a:noAutofit/>
          </a:bodyPr>
          <a:lstStyle/>
          <a:p>
            <a:pPr marL="0" lvl="0" indent="0"/>
            <a:r>
              <a:rPr lang="en-US" sz="1800" b="0" dirty="0"/>
              <a:t>Areas for improvement?</a:t>
            </a:r>
            <a:endParaRPr sz="1800" dirty="0"/>
          </a:p>
        </p:txBody>
      </p:sp>
      <p:sp>
        <p:nvSpPr>
          <p:cNvPr id="612" name="Google Shape;612;p62"/>
          <p:cNvSpPr txBox="1">
            <a:spLocks noGrp="1"/>
          </p:cNvSpPr>
          <p:nvPr>
            <p:ph type="title" idx="13"/>
          </p:nvPr>
        </p:nvSpPr>
        <p:spPr>
          <a:xfrm>
            <a:off x="1052363" y="2696957"/>
            <a:ext cx="587550" cy="41195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sz="2800" dirty="0"/>
          </a:p>
        </p:txBody>
      </p:sp>
      <p:sp>
        <p:nvSpPr>
          <p:cNvPr id="613" name="Google Shape;613;p62"/>
          <p:cNvSpPr/>
          <p:nvPr/>
        </p:nvSpPr>
        <p:spPr>
          <a:xfrm>
            <a:off x="-325000" y="4019450"/>
            <a:ext cx="1654200" cy="1654200"/>
          </a:xfrm>
          <a:prstGeom prst="donut">
            <a:avLst>
              <a:gd name="adj" fmla="val 1149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7C6F43C4-3CBA-445E-BC20-C37F3651AB4B}"/>
              </a:ext>
            </a:extLst>
          </p:cNvPr>
          <p:cNvSpPr txBox="1"/>
          <p:nvPr/>
        </p:nvSpPr>
        <p:spPr>
          <a:xfrm>
            <a:off x="5262575" y="2609159"/>
            <a:ext cx="3486586" cy="646331"/>
          </a:xfrm>
          <a:prstGeom prst="rect">
            <a:avLst/>
          </a:prstGeom>
          <a:noFill/>
        </p:spPr>
        <p:txBody>
          <a:bodyPr wrap="square" rtlCol="0">
            <a:spAutoFit/>
          </a:bodyPr>
          <a:lstStyle/>
          <a:p>
            <a:r>
              <a:rPr lang="en-GB" sz="1800" dirty="0">
                <a:solidFill>
                  <a:schemeClr val="accent1"/>
                </a:solidFill>
                <a:latin typeface="Montserrat"/>
                <a:sym typeface="Montserrat"/>
              </a:rPr>
              <a:t>What factors influenced your learning?</a:t>
            </a:r>
            <a:endParaRPr lang="en-US" sz="1800" dirty="0">
              <a:solidFill>
                <a:schemeClr val="accent1"/>
              </a:solidFill>
              <a:latin typeface="Montserrat"/>
              <a:sym typeface="Montserrat"/>
            </a:endParaRPr>
          </a:p>
        </p:txBody>
      </p:sp>
      <p:sp>
        <p:nvSpPr>
          <p:cNvPr id="11" name="TextBox 10">
            <a:extLst>
              <a:ext uri="{FF2B5EF4-FFF2-40B4-BE49-F238E27FC236}">
                <a16:creationId xmlns:a16="http://schemas.microsoft.com/office/drawing/2014/main" id="{81649F08-2065-40F2-8F43-4B7EF4A086DA}"/>
              </a:ext>
            </a:extLst>
          </p:cNvPr>
          <p:cNvSpPr txBox="1"/>
          <p:nvPr/>
        </p:nvSpPr>
        <p:spPr>
          <a:xfrm>
            <a:off x="5275275" y="3510631"/>
            <a:ext cx="3073816" cy="646331"/>
          </a:xfrm>
          <a:prstGeom prst="rect">
            <a:avLst/>
          </a:prstGeom>
          <a:noFill/>
        </p:spPr>
        <p:txBody>
          <a:bodyPr wrap="square" rtlCol="0">
            <a:spAutoFit/>
          </a:bodyPr>
          <a:lstStyle/>
          <a:p>
            <a:r>
              <a:rPr lang="en-GB" sz="1800" dirty="0">
                <a:solidFill>
                  <a:schemeClr val="accent1"/>
                </a:solidFill>
                <a:latin typeface="Montserrat"/>
              </a:rPr>
              <a:t>When did you conclude your learning activities?</a:t>
            </a:r>
            <a:endParaRPr lang="en-US" sz="1800" dirty="0">
              <a:solidFill>
                <a:schemeClr val="accent1"/>
              </a:solidFill>
              <a:latin typeface="Montserrat"/>
            </a:endParaRPr>
          </a:p>
        </p:txBody>
      </p:sp>
      <p:sp>
        <p:nvSpPr>
          <p:cNvPr id="30" name="Google Shape;598;p62">
            <a:extLst>
              <a:ext uri="{FF2B5EF4-FFF2-40B4-BE49-F238E27FC236}">
                <a16:creationId xmlns:a16="http://schemas.microsoft.com/office/drawing/2014/main" id="{1C6EE076-2363-477A-BB0F-ED87E6EAEBDD}"/>
              </a:ext>
            </a:extLst>
          </p:cNvPr>
          <p:cNvSpPr/>
          <p:nvPr/>
        </p:nvSpPr>
        <p:spPr>
          <a:xfrm>
            <a:off x="4662325" y="2619093"/>
            <a:ext cx="587550" cy="577616"/>
          </a:xfrm>
          <a:prstGeom prst="round1Rect">
            <a:avLst>
              <a:gd name="adj" fmla="val 16667"/>
            </a:avLst>
          </a:prstGeom>
          <a:solidFill>
            <a:schemeClr val="bg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31" name="Google Shape;598;p62">
            <a:extLst>
              <a:ext uri="{FF2B5EF4-FFF2-40B4-BE49-F238E27FC236}">
                <a16:creationId xmlns:a16="http://schemas.microsoft.com/office/drawing/2014/main" id="{5193E017-D835-4491-AFC3-236EBE5472BD}"/>
              </a:ext>
            </a:extLst>
          </p:cNvPr>
          <p:cNvSpPr/>
          <p:nvPr/>
        </p:nvSpPr>
        <p:spPr>
          <a:xfrm>
            <a:off x="4664000" y="3544989"/>
            <a:ext cx="587550" cy="577616"/>
          </a:xfrm>
          <a:prstGeom prst="round1Rect">
            <a:avLst>
              <a:gd name="adj" fmla="val 16667"/>
            </a:avLst>
          </a:prstGeom>
          <a:solidFill>
            <a:schemeClr val="accent6">
              <a:lumMod val="10000"/>
            </a:schemeClr>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33" name="Google Shape;602;p62">
            <a:extLst>
              <a:ext uri="{FF2B5EF4-FFF2-40B4-BE49-F238E27FC236}">
                <a16:creationId xmlns:a16="http://schemas.microsoft.com/office/drawing/2014/main" id="{FBFA2C51-9026-4AC5-823D-15D496A837E7}"/>
              </a:ext>
            </a:extLst>
          </p:cNvPr>
          <p:cNvSpPr txBox="1">
            <a:spLocks/>
          </p:cNvSpPr>
          <p:nvPr/>
        </p:nvSpPr>
        <p:spPr>
          <a:xfrm>
            <a:off x="4675025" y="2696957"/>
            <a:ext cx="587550" cy="4149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 dirty="0"/>
              <a:t>5.</a:t>
            </a:r>
          </a:p>
        </p:txBody>
      </p:sp>
      <p:sp>
        <p:nvSpPr>
          <p:cNvPr id="34" name="Google Shape;602;p62">
            <a:extLst>
              <a:ext uri="{FF2B5EF4-FFF2-40B4-BE49-F238E27FC236}">
                <a16:creationId xmlns:a16="http://schemas.microsoft.com/office/drawing/2014/main" id="{D4058F67-767C-4B8C-A070-5D3621455C91}"/>
              </a:ext>
            </a:extLst>
          </p:cNvPr>
          <p:cNvSpPr txBox="1">
            <a:spLocks/>
          </p:cNvSpPr>
          <p:nvPr/>
        </p:nvSpPr>
        <p:spPr>
          <a:xfrm>
            <a:off x="4664000" y="3604549"/>
            <a:ext cx="587550" cy="4149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 dirty="0"/>
              <a:t>6.</a:t>
            </a:r>
          </a:p>
        </p:txBody>
      </p:sp>
    </p:spTree>
    <p:extLst>
      <p:ext uri="{BB962C8B-B14F-4D97-AF65-F5344CB8AC3E}">
        <p14:creationId xmlns:p14="http://schemas.microsoft.com/office/powerpoint/2010/main" val="171880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6"/>
                                        </p:tgtEl>
                                        <p:attrNameLst>
                                          <p:attrName>style.visibility</p:attrName>
                                        </p:attrNameLst>
                                      </p:cBhvr>
                                      <p:to>
                                        <p:strVal val="visible"/>
                                      </p:to>
                                    </p:set>
                                    <p:animEffect transition="in" filter="fade">
                                      <p:cBhvr>
                                        <p:cTn id="7" dur="1000"/>
                                        <p:tgtEl>
                                          <p:spTgt spid="596"/>
                                        </p:tgtEl>
                                      </p:cBhvr>
                                    </p:animEffect>
                                  </p:childTnLst>
                                </p:cTn>
                              </p:par>
                              <p:par>
                                <p:cTn id="8" presetID="10" presetClass="entr" presetSubtype="0" fill="hold" nodeType="withEffect">
                                  <p:stCondLst>
                                    <p:cond delay="0"/>
                                  </p:stCondLst>
                                  <p:childTnLst>
                                    <p:set>
                                      <p:cBhvr>
                                        <p:cTn id="9" dur="1" fill="hold">
                                          <p:stCondLst>
                                            <p:cond delay="0"/>
                                          </p:stCondLst>
                                        </p:cTn>
                                        <p:tgtEl>
                                          <p:spTgt spid="600"/>
                                        </p:tgtEl>
                                        <p:attrNameLst>
                                          <p:attrName>style.visibility</p:attrName>
                                        </p:attrNameLst>
                                      </p:cBhvr>
                                      <p:to>
                                        <p:strVal val="visible"/>
                                      </p:to>
                                    </p:set>
                                    <p:animEffect transition="in" filter="fade">
                                      <p:cBhvr>
                                        <p:cTn id="10" dur="1000"/>
                                        <p:tgtEl>
                                          <p:spTgt spid="600"/>
                                        </p:tgtEl>
                                      </p:cBhvr>
                                    </p:animEffect>
                                  </p:childTnLst>
                                </p:cTn>
                              </p:par>
                              <p:par>
                                <p:cTn id="11" presetID="10" presetClass="entr" presetSubtype="0" fill="hold" nodeType="withEffect">
                                  <p:stCondLst>
                                    <p:cond delay="0"/>
                                  </p:stCondLst>
                                  <p:childTnLst>
                                    <p:set>
                                      <p:cBhvr>
                                        <p:cTn id="12" dur="1" fill="hold">
                                          <p:stCondLst>
                                            <p:cond delay="0"/>
                                          </p:stCondLst>
                                        </p:cTn>
                                        <p:tgtEl>
                                          <p:spTgt spid="603"/>
                                        </p:tgtEl>
                                        <p:attrNameLst>
                                          <p:attrName>style.visibility</p:attrName>
                                        </p:attrNameLst>
                                      </p:cBhvr>
                                      <p:to>
                                        <p:strVal val="visible"/>
                                      </p:to>
                                    </p:set>
                                    <p:animEffect transition="in" filter="fade">
                                      <p:cBhvr>
                                        <p:cTn id="13" dur="1000"/>
                                        <p:tgtEl>
                                          <p:spTgt spid="60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97"/>
                                        </p:tgtEl>
                                        <p:attrNameLst>
                                          <p:attrName>style.visibility</p:attrName>
                                        </p:attrNameLst>
                                      </p:cBhvr>
                                      <p:to>
                                        <p:strVal val="visible"/>
                                      </p:to>
                                    </p:set>
                                    <p:animEffect transition="in" filter="fade">
                                      <p:cBhvr>
                                        <p:cTn id="18" dur="1000"/>
                                        <p:tgtEl>
                                          <p:spTgt spid="597"/>
                                        </p:tgtEl>
                                      </p:cBhvr>
                                    </p:animEffect>
                                  </p:childTnLst>
                                </p:cTn>
                              </p:par>
                              <p:par>
                                <p:cTn id="19" presetID="10" presetClass="entr" presetSubtype="0" fill="hold" nodeType="withEffect">
                                  <p:stCondLst>
                                    <p:cond delay="0"/>
                                  </p:stCondLst>
                                  <p:childTnLst>
                                    <p:set>
                                      <p:cBhvr>
                                        <p:cTn id="20" dur="1" fill="hold">
                                          <p:stCondLst>
                                            <p:cond delay="0"/>
                                          </p:stCondLst>
                                        </p:cTn>
                                        <p:tgtEl>
                                          <p:spTgt spid="605"/>
                                        </p:tgtEl>
                                        <p:attrNameLst>
                                          <p:attrName>style.visibility</p:attrName>
                                        </p:attrNameLst>
                                      </p:cBhvr>
                                      <p:to>
                                        <p:strVal val="visible"/>
                                      </p:to>
                                    </p:set>
                                    <p:animEffect transition="in" filter="fade">
                                      <p:cBhvr>
                                        <p:cTn id="21" dur="1000"/>
                                        <p:tgtEl>
                                          <p:spTgt spid="605"/>
                                        </p:tgtEl>
                                      </p:cBhvr>
                                    </p:animEffect>
                                  </p:childTnLst>
                                </p:cTn>
                              </p:par>
                              <p:par>
                                <p:cTn id="22" presetID="10" presetClass="entr" presetSubtype="0" fill="hold" nodeType="withEffect">
                                  <p:stCondLst>
                                    <p:cond delay="0"/>
                                  </p:stCondLst>
                                  <p:childTnLst>
                                    <p:set>
                                      <p:cBhvr>
                                        <p:cTn id="23" dur="1" fill="hold">
                                          <p:stCondLst>
                                            <p:cond delay="0"/>
                                          </p:stCondLst>
                                        </p:cTn>
                                        <p:tgtEl>
                                          <p:spTgt spid="612"/>
                                        </p:tgtEl>
                                        <p:attrNameLst>
                                          <p:attrName>style.visibility</p:attrName>
                                        </p:attrNameLst>
                                      </p:cBhvr>
                                      <p:to>
                                        <p:strVal val="visible"/>
                                      </p:to>
                                    </p:set>
                                    <p:animEffect transition="in" filter="fade">
                                      <p:cBhvr>
                                        <p:cTn id="24" dur="1000"/>
                                        <p:tgtEl>
                                          <p:spTgt spid="6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99"/>
                                        </p:tgtEl>
                                        <p:attrNameLst>
                                          <p:attrName>style.visibility</p:attrName>
                                        </p:attrNameLst>
                                      </p:cBhvr>
                                      <p:to>
                                        <p:strVal val="visible"/>
                                      </p:to>
                                    </p:set>
                                    <p:animEffect transition="in" filter="fade">
                                      <p:cBhvr>
                                        <p:cTn id="29" dur="1000"/>
                                        <p:tgtEl>
                                          <p:spTgt spid="599"/>
                                        </p:tgtEl>
                                      </p:cBhvr>
                                    </p:animEffect>
                                  </p:childTnLst>
                                </p:cTn>
                              </p:par>
                              <p:par>
                                <p:cTn id="30" presetID="10" presetClass="entr" presetSubtype="0" fill="hold" nodeType="withEffect">
                                  <p:stCondLst>
                                    <p:cond delay="0"/>
                                  </p:stCondLst>
                                  <p:childTnLst>
                                    <p:set>
                                      <p:cBhvr>
                                        <p:cTn id="31" dur="1" fill="hold">
                                          <p:stCondLst>
                                            <p:cond delay="0"/>
                                          </p:stCondLst>
                                        </p:cTn>
                                        <p:tgtEl>
                                          <p:spTgt spid="601"/>
                                        </p:tgtEl>
                                        <p:attrNameLst>
                                          <p:attrName>style.visibility</p:attrName>
                                        </p:attrNameLst>
                                      </p:cBhvr>
                                      <p:to>
                                        <p:strVal val="visible"/>
                                      </p:to>
                                    </p:set>
                                    <p:animEffect transition="in" filter="fade">
                                      <p:cBhvr>
                                        <p:cTn id="32" dur="1000"/>
                                        <p:tgtEl>
                                          <p:spTgt spid="601"/>
                                        </p:tgtEl>
                                      </p:cBhvr>
                                    </p:animEffect>
                                  </p:childTnLst>
                                </p:cTn>
                              </p:par>
                              <p:par>
                                <p:cTn id="33" presetID="10" presetClass="entr" presetSubtype="0" fill="hold" nodeType="withEffect">
                                  <p:stCondLst>
                                    <p:cond delay="0"/>
                                  </p:stCondLst>
                                  <p:childTnLst>
                                    <p:set>
                                      <p:cBhvr>
                                        <p:cTn id="34" dur="1" fill="hold">
                                          <p:stCondLst>
                                            <p:cond delay="0"/>
                                          </p:stCondLst>
                                        </p:cTn>
                                        <p:tgtEl>
                                          <p:spTgt spid="607"/>
                                        </p:tgtEl>
                                        <p:attrNameLst>
                                          <p:attrName>style.visibility</p:attrName>
                                        </p:attrNameLst>
                                      </p:cBhvr>
                                      <p:to>
                                        <p:strVal val="visible"/>
                                      </p:to>
                                    </p:set>
                                    <p:animEffect transition="in" filter="fade">
                                      <p:cBhvr>
                                        <p:cTn id="35" dur="1000"/>
                                        <p:tgtEl>
                                          <p:spTgt spid="607"/>
                                        </p:tgtEl>
                                      </p:cBhvr>
                                    </p:animEffect>
                                  </p:childTnLst>
                                </p:cTn>
                              </p:par>
                              <p:par>
                                <p:cTn id="36" presetID="10" presetClass="entr" presetSubtype="0" fill="hold" nodeType="withEffect">
                                  <p:stCondLst>
                                    <p:cond delay="0"/>
                                  </p:stCondLst>
                                  <p:childTnLst>
                                    <p:set>
                                      <p:cBhvr>
                                        <p:cTn id="37" dur="1" fill="hold">
                                          <p:stCondLst>
                                            <p:cond delay="0"/>
                                          </p:stCondLst>
                                        </p:cTn>
                                        <p:tgtEl>
                                          <p:spTgt spid="602"/>
                                        </p:tgtEl>
                                        <p:attrNameLst>
                                          <p:attrName>style.visibility</p:attrName>
                                        </p:attrNameLst>
                                      </p:cBhvr>
                                      <p:to>
                                        <p:strVal val="visible"/>
                                      </p:to>
                                    </p:set>
                                    <p:animEffect transition="in" filter="fade">
                                      <p:cBhvr>
                                        <p:cTn id="38" dur="1000"/>
                                        <p:tgtEl>
                                          <p:spTgt spid="602"/>
                                        </p:tgtEl>
                                      </p:cBhvr>
                                    </p:animEffect>
                                  </p:childTnLst>
                                </p:cTn>
                              </p:par>
                              <p:par>
                                <p:cTn id="39" presetID="10" presetClass="entr" presetSubtype="0" fill="hold" nodeType="withEffect">
                                  <p:stCondLst>
                                    <p:cond delay="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1000"/>
                                        <p:tgtEl>
                                          <p:spTgt spid="61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1000"/>
                                        <p:tgtEl>
                                          <p:spTgt spid="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childTnLst>
                                </p:cTn>
                              </p:par>
                              <p:par>
                                <p:cTn id="57" presetID="10" presetClass="entr" presetSubtype="0" fill="hold" nodeType="with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1000"/>
                                        <p:tgtEl>
                                          <p:spTgt spid="33"/>
                                        </p:tgtEl>
                                      </p:cBhvr>
                                    </p:animEffect>
                                  </p:childTnLst>
                                </p:cTn>
                              </p:par>
                              <p:par>
                                <p:cTn id="60" presetID="10" presetClass="entr" presetSubtype="0" fill="hold"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63"/>
          <p:cNvSpPr txBox="1">
            <a:spLocks noGrp="1"/>
          </p:cNvSpPr>
          <p:nvPr>
            <p:ph type="title" idx="2"/>
          </p:nvPr>
        </p:nvSpPr>
        <p:spPr>
          <a:xfrm>
            <a:off x="1056100" y="1739050"/>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19" name="Google Shape;619;p63"/>
          <p:cNvSpPr txBox="1">
            <a:spLocks noGrp="1"/>
          </p:cNvSpPr>
          <p:nvPr>
            <p:ph type="title"/>
          </p:nvPr>
        </p:nvSpPr>
        <p:spPr>
          <a:xfrm>
            <a:off x="3964727" y="1563553"/>
            <a:ext cx="3674800" cy="1129071"/>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5400" dirty="0"/>
              <a:t>LESSON 1</a:t>
            </a:r>
            <a:r>
              <a:rPr lang="en" sz="5400" dirty="0"/>
              <a:t> </a:t>
            </a:r>
            <a:endParaRPr sz="5400" dirty="0"/>
          </a:p>
        </p:txBody>
      </p:sp>
      <p:sp>
        <p:nvSpPr>
          <p:cNvPr id="620" name="Google Shape;620;p63"/>
          <p:cNvSpPr txBox="1">
            <a:spLocks noGrp="1"/>
          </p:cNvSpPr>
          <p:nvPr>
            <p:ph type="subTitle" idx="1"/>
          </p:nvPr>
        </p:nvSpPr>
        <p:spPr>
          <a:xfrm>
            <a:off x="4174130" y="2710824"/>
            <a:ext cx="3465397" cy="932815"/>
          </a:xfrm>
          <a:prstGeom prst="rect">
            <a:avLst/>
          </a:prstGeom>
        </p:spPr>
        <p:txBody>
          <a:bodyPr spcFirstLastPara="1" wrap="square" lIns="91425" tIns="91425" rIns="91425" bIns="91425" anchor="t" anchorCtr="0">
            <a:noAutofit/>
          </a:bodyPr>
          <a:lstStyle/>
          <a:p>
            <a:r>
              <a:rPr lang="en-GB" sz="2000" dirty="0"/>
              <a:t>The Problem When You Follow Your Passion</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657200" y="1046275"/>
            <a:ext cx="5434337" cy="1270200"/>
          </a:xfrm>
          <a:prstGeom prst="rect">
            <a:avLst/>
          </a:prstGeom>
        </p:spPr>
        <p:txBody>
          <a:bodyPr spcFirstLastPara="1" wrap="square" lIns="91425" tIns="91425" rIns="91425" bIns="91425" anchor="t" anchorCtr="0">
            <a:noAutofit/>
          </a:bodyPr>
          <a:lstStyle/>
          <a:p>
            <a:pPr lvl="0"/>
            <a:r>
              <a:rPr lang="en-GB" sz="3200" dirty="0"/>
              <a:t>Why should you do that?</a:t>
            </a:r>
            <a:endParaRPr sz="3200" dirty="0"/>
          </a:p>
        </p:txBody>
      </p:sp>
      <p:sp>
        <p:nvSpPr>
          <p:cNvPr id="626" name="Google Shape;626;p64"/>
          <p:cNvSpPr txBox="1">
            <a:spLocks noGrp="1"/>
          </p:cNvSpPr>
          <p:nvPr>
            <p:ph type="subTitle" idx="1"/>
          </p:nvPr>
        </p:nvSpPr>
        <p:spPr>
          <a:xfrm>
            <a:off x="657200" y="2448025"/>
            <a:ext cx="4703300" cy="1902995"/>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2000" dirty="0"/>
              <a:t>The main idea is to regularly reflect on your days. Try to spot patterns. With these insights, make some changes and start observing again.</a:t>
            </a:r>
            <a:endParaRPr sz="2000" dirty="0"/>
          </a:p>
        </p:txBody>
      </p:sp>
      <p:pic>
        <p:nvPicPr>
          <p:cNvPr id="627" name="Google Shape;627;p64"/>
          <p:cNvPicPr preferRelativeResize="0">
            <a:picLocks noGrp="1"/>
          </p:cNvPicPr>
          <p:nvPr>
            <p:ph type="pic" idx="2"/>
          </p:nvPr>
        </p:nvPicPr>
        <p:blipFill rotWithShape="1">
          <a:blip r:embed="rId3">
            <a:alphaModFix/>
          </a:blip>
          <a:srcRect l="24633" r="18356"/>
          <a:stretch/>
        </p:blipFill>
        <p:spPr>
          <a:xfrm>
            <a:off x="5493850" y="725700"/>
            <a:ext cx="3153300" cy="3692100"/>
          </a:xfrm>
          <a:prstGeom prst="round1Rect">
            <a:avLst>
              <a:gd name="adj" fmla="val 16667"/>
            </a:avLst>
          </a:prstGeom>
        </p:spPr>
      </p:pic>
    </p:spTree>
    <p:extLst>
      <p:ext uri="{BB962C8B-B14F-4D97-AF65-F5344CB8AC3E}">
        <p14:creationId xmlns:p14="http://schemas.microsoft.com/office/powerpoint/2010/main" val="7484823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sp>
        <p:nvSpPr>
          <p:cNvPr id="1722" name="Google Shape;1722;p113"/>
          <p:cNvSpPr/>
          <p:nvPr/>
        </p:nvSpPr>
        <p:spPr>
          <a:xfrm flipH="1">
            <a:off x="127000" y="1233100"/>
            <a:ext cx="8763000" cy="1158034"/>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13"/>
          <p:cNvSpPr txBox="1">
            <a:spLocks noGrp="1"/>
          </p:cNvSpPr>
          <p:nvPr>
            <p:ph type="title"/>
          </p:nvPr>
        </p:nvSpPr>
        <p:spPr>
          <a:xfrm>
            <a:off x="126995" y="442740"/>
            <a:ext cx="7738200" cy="572700"/>
          </a:xfrm>
          <a:prstGeom prst="rect">
            <a:avLst/>
          </a:prstGeom>
        </p:spPr>
        <p:txBody>
          <a:bodyPr spcFirstLastPara="1" wrap="square" lIns="91425" tIns="91425" rIns="91425" bIns="91425" anchor="t" anchorCtr="0">
            <a:noAutofit/>
          </a:bodyPr>
          <a:lstStyle/>
          <a:p>
            <a:pPr lvl="0"/>
            <a:r>
              <a:rPr lang="en-GB" dirty="0"/>
              <a:t>Additional tips to enhance learning:</a:t>
            </a:r>
            <a:endParaRPr dirty="0"/>
          </a:p>
        </p:txBody>
      </p:sp>
      <p:sp>
        <p:nvSpPr>
          <p:cNvPr id="1729" name="Google Shape;1729;p113"/>
          <p:cNvSpPr txBox="1">
            <a:spLocks noGrp="1"/>
          </p:cNvSpPr>
          <p:nvPr>
            <p:ph type="subTitle" idx="5"/>
          </p:nvPr>
        </p:nvSpPr>
        <p:spPr>
          <a:xfrm>
            <a:off x="1160228" y="1460311"/>
            <a:ext cx="4490280" cy="360204"/>
          </a:xfrm>
          <a:prstGeom prst="rect">
            <a:avLst/>
          </a:prstGeom>
        </p:spPr>
        <p:txBody>
          <a:bodyPr spcFirstLastPara="1" wrap="square" lIns="91425" tIns="91425" rIns="91425" bIns="91425" anchor="b" anchorCtr="0">
            <a:noAutofit/>
          </a:bodyPr>
          <a:lstStyle/>
          <a:p>
            <a:pPr marL="0" lvl="0" indent="0"/>
            <a:r>
              <a:rPr lang="en-US" sz="2000" dirty="0"/>
              <a:t>Study in different places</a:t>
            </a:r>
            <a:r>
              <a:rPr lang="en-US" sz="2000" b="0" dirty="0"/>
              <a:t>:</a:t>
            </a:r>
            <a:endParaRPr sz="2000" dirty="0"/>
          </a:p>
        </p:txBody>
      </p:sp>
      <p:sp>
        <p:nvSpPr>
          <p:cNvPr id="1730" name="Google Shape;1730;p113"/>
          <p:cNvSpPr txBox="1">
            <a:spLocks noGrp="1"/>
          </p:cNvSpPr>
          <p:nvPr>
            <p:ph type="subTitle" idx="6"/>
          </p:nvPr>
        </p:nvSpPr>
        <p:spPr>
          <a:xfrm>
            <a:off x="1160228" y="1768651"/>
            <a:ext cx="7983772" cy="684315"/>
          </a:xfrm>
          <a:prstGeom prst="rect">
            <a:avLst/>
          </a:prstGeom>
        </p:spPr>
        <p:txBody>
          <a:bodyPr spcFirstLastPara="1" wrap="square" lIns="91425" tIns="91425" rIns="91425" bIns="91425" anchor="t" anchorCtr="0">
            <a:noAutofit/>
          </a:bodyPr>
          <a:lstStyle/>
          <a:p>
            <a:pPr marL="0" lvl="0" indent="0"/>
            <a:r>
              <a:rPr lang="en-GB" sz="1800" dirty="0"/>
              <a:t>Avoid studying in the same place all the time. </a:t>
            </a:r>
            <a:endParaRPr sz="1800" dirty="0"/>
          </a:p>
        </p:txBody>
      </p:sp>
      <p:sp>
        <p:nvSpPr>
          <p:cNvPr id="1736" name="Google Shape;1736;p113"/>
          <p:cNvSpPr/>
          <p:nvPr/>
        </p:nvSpPr>
        <p:spPr>
          <a:xfrm>
            <a:off x="318250" y="1457754"/>
            <a:ext cx="771440" cy="79732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13"/>
          <p:cNvSpPr txBox="1"/>
          <p:nvPr/>
        </p:nvSpPr>
        <p:spPr>
          <a:xfrm flipH="1">
            <a:off x="5072175" y="3241275"/>
            <a:ext cx="836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0" b="1">
                <a:solidFill>
                  <a:schemeClr val="lt1"/>
                </a:solidFill>
                <a:latin typeface="Montserrat"/>
                <a:ea typeface="Montserrat"/>
                <a:cs typeface="Montserrat"/>
                <a:sym typeface="Montserrat"/>
              </a:rPr>
              <a:t>15</a:t>
            </a:r>
            <a:endParaRPr sz="3000" b="1">
              <a:solidFill>
                <a:schemeClr val="lt1"/>
              </a:solidFill>
              <a:latin typeface="Montserrat"/>
              <a:ea typeface="Montserrat"/>
              <a:cs typeface="Montserrat"/>
              <a:sym typeface="Montserrat"/>
            </a:endParaRPr>
          </a:p>
        </p:txBody>
      </p:sp>
      <p:sp>
        <p:nvSpPr>
          <p:cNvPr id="1745" name="Google Shape;1745;p113"/>
          <p:cNvSpPr/>
          <p:nvPr/>
        </p:nvSpPr>
        <p:spPr>
          <a:xfrm>
            <a:off x="7874175" y="3801575"/>
            <a:ext cx="2124600" cy="2124600"/>
          </a:xfrm>
          <a:prstGeom prst="donut">
            <a:avLst>
              <a:gd name="adj" fmla="val 109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22;p113">
            <a:extLst>
              <a:ext uri="{FF2B5EF4-FFF2-40B4-BE49-F238E27FC236}">
                <a16:creationId xmlns:a16="http://schemas.microsoft.com/office/drawing/2014/main" id="{3A2E8280-778D-4DE6-9C17-3A9592780ACD}"/>
              </a:ext>
            </a:extLst>
          </p:cNvPr>
          <p:cNvSpPr/>
          <p:nvPr/>
        </p:nvSpPr>
        <p:spPr>
          <a:xfrm flipH="1">
            <a:off x="126995" y="2596958"/>
            <a:ext cx="8762997" cy="1021817"/>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29;p113">
            <a:extLst>
              <a:ext uri="{FF2B5EF4-FFF2-40B4-BE49-F238E27FC236}">
                <a16:creationId xmlns:a16="http://schemas.microsoft.com/office/drawing/2014/main" id="{22C8F050-0455-4366-8DEF-C682EF132532}"/>
              </a:ext>
            </a:extLst>
          </p:cNvPr>
          <p:cNvSpPr txBox="1">
            <a:spLocks/>
          </p:cNvSpPr>
          <p:nvPr/>
        </p:nvSpPr>
        <p:spPr>
          <a:xfrm>
            <a:off x="1147267" y="2807606"/>
            <a:ext cx="3911946" cy="3602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6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0" indent="0"/>
            <a:r>
              <a:rPr lang="en-US" sz="2000" dirty="0"/>
              <a:t>Try different materials</a:t>
            </a:r>
            <a:r>
              <a:rPr lang="en-US" sz="2000" b="0" dirty="0"/>
              <a:t>: </a:t>
            </a:r>
            <a:endParaRPr lang="en-US" sz="2000" dirty="0"/>
          </a:p>
        </p:txBody>
      </p:sp>
      <p:sp>
        <p:nvSpPr>
          <p:cNvPr id="46" name="Google Shape;1730;p113">
            <a:extLst>
              <a:ext uri="{FF2B5EF4-FFF2-40B4-BE49-F238E27FC236}">
                <a16:creationId xmlns:a16="http://schemas.microsoft.com/office/drawing/2014/main" id="{1959FC81-3A76-408E-AFB5-EDBC16FD9961}"/>
              </a:ext>
            </a:extLst>
          </p:cNvPr>
          <p:cNvSpPr txBox="1">
            <a:spLocks/>
          </p:cNvSpPr>
          <p:nvPr/>
        </p:nvSpPr>
        <p:spPr>
          <a:xfrm>
            <a:off x="1130080" y="3035451"/>
            <a:ext cx="7723441" cy="761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0" indent="0"/>
            <a:r>
              <a:rPr lang="en-GB" sz="1800" dirty="0"/>
              <a:t>Mixing sources, such as watching videos and reading.</a:t>
            </a:r>
          </a:p>
        </p:txBody>
      </p:sp>
      <p:sp>
        <p:nvSpPr>
          <p:cNvPr id="47" name="Google Shape;1736;p113">
            <a:extLst>
              <a:ext uri="{FF2B5EF4-FFF2-40B4-BE49-F238E27FC236}">
                <a16:creationId xmlns:a16="http://schemas.microsoft.com/office/drawing/2014/main" id="{B6FAF836-7111-4A9A-BADE-76E16D095582}"/>
              </a:ext>
            </a:extLst>
          </p:cNvPr>
          <p:cNvSpPr/>
          <p:nvPr/>
        </p:nvSpPr>
        <p:spPr>
          <a:xfrm>
            <a:off x="322169" y="2722226"/>
            <a:ext cx="771440" cy="824417"/>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22;p113">
            <a:extLst>
              <a:ext uri="{FF2B5EF4-FFF2-40B4-BE49-F238E27FC236}">
                <a16:creationId xmlns:a16="http://schemas.microsoft.com/office/drawing/2014/main" id="{AD56D172-CACD-4155-864E-0B11FB3E0372}"/>
              </a:ext>
            </a:extLst>
          </p:cNvPr>
          <p:cNvSpPr/>
          <p:nvPr/>
        </p:nvSpPr>
        <p:spPr>
          <a:xfrm flipH="1">
            <a:off x="126996" y="3844784"/>
            <a:ext cx="8762998" cy="1006616"/>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29;p113">
            <a:extLst>
              <a:ext uri="{FF2B5EF4-FFF2-40B4-BE49-F238E27FC236}">
                <a16:creationId xmlns:a16="http://schemas.microsoft.com/office/drawing/2014/main" id="{88938FAD-3512-4DD9-A922-1F369F333433}"/>
              </a:ext>
            </a:extLst>
          </p:cNvPr>
          <p:cNvSpPr txBox="1">
            <a:spLocks/>
          </p:cNvSpPr>
          <p:nvPr/>
        </p:nvSpPr>
        <p:spPr>
          <a:xfrm>
            <a:off x="1147267" y="4047741"/>
            <a:ext cx="3208320" cy="3602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6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0" indent="0"/>
            <a:r>
              <a:rPr lang="en-US" sz="2000" dirty="0"/>
              <a:t>Set quitting time</a:t>
            </a:r>
            <a:r>
              <a:rPr lang="en-US" sz="2000" b="0" dirty="0"/>
              <a:t>:</a:t>
            </a:r>
            <a:endParaRPr lang="en-US" sz="2000" dirty="0"/>
          </a:p>
        </p:txBody>
      </p:sp>
      <p:sp>
        <p:nvSpPr>
          <p:cNvPr id="52" name="Google Shape;1730;p113">
            <a:extLst>
              <a:ext uri="{FF2B5EF4-FFF2-40B4-BE49-F238E27FC236}">
                <a16:creationId xmlns:a16="http://schemas.microsoft.com/office/drawing/2014/main" id="{1A262CF3-B16C-427F-B2B5-6E81E1BCA2A7}"/>
              </a:ext>
            </a:extLst>
          </p:cNvPr>
          <p:cNvSpPr txBox="1">
            <a:spLocks/>
          </p:cNvSpPr>
          <p:nvPr/>
        </p:nvSpPr>
        <p:spPr>
          <a:xfrm>
            <a:off x="1160228" y="4227843"/>
            <a:ext cx="737531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9pPr>
          </a:lstStyle>
          <a:p>
            <a:pPr marL="0" indent="0"/>
            <a:r>
              <a:rPr lang="en-GB" sz="1800" dirty="0"/>
              <a:t>Having a defined schedule helps improve concentration.</a:t>
            </a:r>
          </a:p>
        </p:txBody>
      </p:sp>
      <p:sp>
        <p:nvSpPr>
          <p:cNvPr id="53" name="Google Shape;1736;p113">
            <a:extLst>
              <a:ext uri="{FF2B5EF4-FFF2-40B4-BE49-F238E27FC236}">
                <a16:creationId xmlns:a16="http://schemas.microsoft.com/office/drawing/2014/main" id="{E78B2D56-BEAD-4BC2-80E5-CF88E689C735}"/>
              </a:ext>
            </a:extLst>
          </p:cNvPr>
          <p:cNvSpPr/>
          <p:nvPr/>
        </p:nvSpPr>
        <p:spPr>
          <a:xfrm>
            <a:off x="329032" y="3970501"/>
            <a:ext cx="778013" cy="79732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00;p62">
            <a:extLst>
              <a:ext uri="{FF2B5EF4-FFF2-40B4-BE49-F238E27FC236}">
                <a16:creationId xmlns:a16="http://schemas.microsoft.com/office/drawing/2014/main" id="{105F14D8-5E00-4C71-8D72-3548DC972140}"/>
              </a:ext>
            </a:extLst>
          </p:cNvPr>
          <p:cNvSpPr txBox="1">
            <a:spLocks/>
          </p:cNvSpPr>
          <p:nvPr/>
        </p:nvSpPr>
        <p:spPr>
          <a:xfrm>
            <a:off x="388789" y="1628107"/>
            <a:ext cx="658500" cy="457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3000"/>
            </a:pPr>
            <a:r>
              <a:rPr lang="en" sz="3000" b="1" dirty="0">
                <a:solidFill>
                  <a:schemeClr val="lt1"/>
                </a:solidFill>
                <a:latin typeface="Montserrat"/>
                <a:ea typeface="Montserrat"/>
                <a:cs typeface="Montserrat"/>
                <a:sym typeface="Montserrat"/>
              </a:rPr>
              <a:t>1.</a:t>
            </a:r>
          </a:p>
        </p:txBody>
      </p:sp>
      <p:sp>
        <p:nvSpPr>
          <p:cNvPr id="57" name="Google Shape;600;p62">
            <a:extLst>
              <a:ext uri="{FF2B5EF4-FFF2-40B4-BE49-F238E27FC236}">
                <a16:creationId xmlns:a16="http://schemas.microsoft.com/office/drawing/2014/main" id="{C923A8D3-79F3-4D24-BBF0-D6DB8EFDD405}"/>
              </a:ext>
            </a:extLst>
          </p:cNvPr>
          <p:cNvSpPr txBox="1">
            <a:spLocks/>
          </p:cNvSpPr>
          <p:nvPr/>
        </p:nvSpPr>
        <p:spPr>
          <a:xfrm>
            <a:off x="388789" y="2908393"/>
            <a:ext cx="658500" cy="457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3000"/>
            </a:pPr>
            <a:r>
              <a:rPr lang="en" sz="3000" b="1" dirty="0">
                <a:solidFill>
                  <a:schemeClr val="lt1"/>
                </a:solidFill>
                <a:latin typeface="Montserrat"/>
                <a:ea typeface="Montserrat"/>
                <a:cs typeface="Montserrat"/>
                <a:sym typeface="Montserrat"/>
              </a:rPr>
              <a:t>2.</a:t>
            </a:r>
          </a:p>
        </p:txBody>
      </p:sp>
      <p:sp>
        <p:nvSpPr>
          <p:cNvPr id="58" name="Google Shape;600;p62">
            <a:extLst>
              <a:ext uri="{FF2B5EF4-FFF2-40B4-BE49-F238E27FC236}">
                <a16:creationId xmlns:a16="http://schemas.microsoft.com/office/drawing/2014/main" id="{DC1710E9-4913-405E-BCF8-4DFA2C432571}"/>
              </a:ext>
            </a:extLst>
          </p:cNvPr>
          <p:cNvSpPr txBox="1">
            <a:spLocks/>
          </p:cNvSpPr>
          <p:nvPr/>
        </p:nvSpPr>
        <p:spPr>
          <a:xfrm>
            <a:off x="374720" y="4140561"/>
            <a:ext cx="658500" cy="457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3000"/>
            </a:pPr>
            <a:r>
              <a:rPr lang="en" sz="3000" b="1" dirty="0">
                <a:solidFill>
                  <a:schemeClr val="lt1"/>
                </a:solidFill>
                <a:latin typeface="Montserrat"/>
                <a:ea typeface="Montserrat"/>
                <a:cs typeface="Montserrat"/>
                <a:sym typeface="Montserrat"/>
              </a:rPr>
              <a:t>3.</a:t>
            </a:r>
          </a:p>
        </p:txBody>
      </p:sp>
    </p:spTree>
    <p:extLst>
      <p:ext uri="{BB962C8B-B14F-4D97-AF65-F5344CB8AC3E}">
        <p14:creationId xmlns:p14="http://schemas.microsoft.com/office/powerpoint/2010/main" val="3549399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22"/>
                                        </p:tgtEl>
                                        <p:attrNameLst>
                                          <p:attrName>style.visibility</p:attrName>
                                        </p:attrNameLst>
                                      </p:cBhvr>
                                      <p:to>
                                        <p:strVal val="visible"/>
                                      </p:to>
                                    </p:set>
                                    <p:animEffect transition="in" filter="fade">
                                      <p:cBhvr>
                                        <p:cTn id="7" dur="1000"/>
                                        <p:tgtEl>
                                          <p:spTgt spid="1722"/>
                                        </p:tgtEl>
                                      </p:cBhvr>
                                    </p:animEffect>
                                  </p:childTnLst>
                                </p:cTn>
                              </p:par>
                              <p:par>
                                <p:cTn id="8" presetID="10" presetClass="entr" presetSubtype="0" fill="hold" nodeType="withEffect">
                                  <p:stCondLst>
                                    <p:cond delay="0"/>
                                  </p:stCondLst>
                                  <p:childTnLst>
                                    <p:set>
                                      <p:cBhvr>
                                        <p:cTn id="9" dur="1" fill="hold">
                                          <p:stCondLst>
                                            <p:cond delay="0"/>
                                          </p:stCondLst>
                                        </p:cTn>
                                        <p:tgtEl>
                                          <p:spTgt spid="1729"/>
                                        </p:tgtEl>
                                        <p:attrNameLst>
                                          <p:attrName>style.visibility</p:attrName>
                                        </p:attrNameLst>
                                      </p:cBhvr>
                                      <p:to>
                                        <p:strVal val="visible"/>
                                      </p:to>
                                    </p:set>
                                    <p:animEffect transition="in" filter="fade">
                                      <p:cBhvr>
                                        <p:cTn id="10" dur="1000"/>
                                        <p:tgtEl>
                                          <p:spTgt spid="1729"/>
                                        </p:tgtEl>
                                      </p:cBhvr>
                                    </p:animEffect>
                                  </p:childTnLst>
                                </p:cTn>
                              </p:par>
                              <p:par>
                                <p:cTn id="11" presetID="10" presetClass="entr" presetSubtype="0" fill="hold" nodeType="withEffect">
                                  <p:stCondLst>
                                    <p:cond delay="0"/>
                                  </p:stCondLst>
                                  <p:childTnLst>
                                    <p:set>
                                      <p:cBhvr>
                                        <p:cTn id="12" dur="1" fill="hold">
                                          <p:stCondLst>
                                            <p:cond delay="0"/>
                                          </p:stCondLst>
                                        </p:cTn>
                                        <p:tgtEl>
                                          <p:spTgt spid="1730"/>
                                        </p:tgtEl>
                                        <p:attrNameLst>
                                          <p:attrName>style.visibility</p:attrName>
                                        </p:attrNameLst>
                                      </p:cBhvr>
                                      <p:to>
                                        <p:strVal val="visible"/>
                                      </p:to>
                                    </p:set>
                                    <p:animEffect transition="in" filter="fade">
                                      <p:cBhvr>
                                        <p:cTn id="13" dur="1000"/>
                                        <p:tgtEl>
                                          <p:spTgt spid="1730"/>
                                        </p:tgtEl>
                                      </p:cBhvr>
                                    </p:animEffect>
                                  </p:childTnLst>
                                </p:cTn>
                              </p:par>
                              <p:par>
                                <p:cTn id="14" presetID="10" presetClass="entr" presetSubtype="0" fill="hold" nodeType="withEffect">
                                  <p:stCondLst>
                                    <p:cond delay="0"/>
                                  </p:stCondLst>
                                  <p:childTnLst>
                                    <p:set>
                                      <p:cBhvr>
                                        <p:cTn id="15" dur="1" fill="hold">
                                          <p:stCondLst>
                                            <p:cond delay="0"/>
                                          </p:stCondLst>
                                        </p:cTn>
                                        <p:tgtEl>
                                          <p:spTgt spid="1736"/>
                                        </p:tgtEl>
                                        <p:attrNameLst>
                                          <p:attrName>style.visibility</p:attrName>
                                        </p:attrNameLst>
                                      </p:cBhvr>
                                      <p:to>
                                        <p:strVal val="visible"/>
                                      </p:to>
                                    </p:set>
                                    <p:animEffect transition="in" filter="fade">
                                      <p:cBhvr>
                                        <p:cTn id="16" dur="1000"/>
                                        <p:tgtEl>
                                          <p:spTgt spid="1736"/>
                                        </p:tgtEl>
                                      </p:cBhvr>
                                    </p:animEffect>
                                  </p:childTnLst>
                                </p:cTn>
                              </p:par>
                              <p:par>
                                <p:cTn id="17" presetID="10" presetClass="entr" presetSubtype="0" fill="hold" nodeType="withEffect">
                                  <p:stCondLst>
                                    <p:cond delay="0"/>
                                  </p:stCondLst>
                                  <p:childTnLst>
                                    <p:set>
                                      <p:cBhvr>
                                        <p:cTn id="18" dur="1" fill="hold">
                                          <p:stCondLst>
                                            <p:cond delay="0"/>
                                          </p:stCondLst>
                                        </p:cTn>
                                        <p:tgtEl>
                                          <p:spTgt spid="1744"/>
                                        </p:tgtEl>
                                        <p:attrNameLst>
                                          <p:attrName>style.visibility</p:attrName>
                                        </p:attrNameLst>
                                      </p:cBhvr>
                                      <p:to>
                                        <p:strVal val="visible"/>
                                      </p:to>
                                    </p:set>
                                    <p:animEffect transition="in" filter="fade">
                                      <p:cBhvr>
                                        <p:cTn id="19" dur="1000"/>
                                        <p:tgtEl>
                                          <p:spTgt spid="174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4"/>
                                        </p:tgtEl>
                                        <p:attrNameLst>
                                          <p:attrName>style.visibility</p:attrName>
                                        </p:attrNameLst>
                                      </p:cBhvr>
                                      <p:to>
                                        <p:strVal val="visible"/>
                                      </p:to>
                                    </p:set>
                                    <p:animEffect transition="in" filter="fade">
                                      <p:cBhvr>
                                        <p:cTn id="24" dur="1000"/>
                                        <p:tgtEl>
                                          <p:spTgt spid="44"/>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1000"/>
                                        <p:tgtEl>
                                          <p:spTgt spid="45"/>
                                        </p:tgtEl>
                                      </p:cBhvr>
                                    </p:animEffect>
                                  </p:childTnLst>
                                </p:cTn>
                              </p:par>
                              <p:par>
                                <p:cTn id="28" presetID="10" presetClass="entr" presetSubtype="0" fill="hold" nodeType="with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fade">
                                      <p:cBhvr>
                                        <p:cTn id="30" dur="1000"/>
                                        <p:tgtEl>
                                          <p:spTgt spid="46"/>
                                        </p:tgtEl>
                                      </p:cBhvr>
                                    </p:animEffect>
                                  </p:childTnLst>
                                </p:cTn>
                              </p:par>
                              <p:par>
                                <p:cTn id="31" presetID="10" presetClass="entr" presetSubtype="0" fill="hold" nodeType="with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1000"/>
                                        <p:tgtEl>
                                          <p:spTgt spid="4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1000"/>
                                        <p:tgtEl>
                                          <p:spTgt spid="50"/>
                                        </p:tgtEl>
                                      </p:cBhvr>
                                    </p:animEffect>
                                  </p:childTnLst>
                                </p:cTn>
                              </p:par>
                              <p:par>
                                <p:cTn id="39" presetID="10" presetClass="entr" presetSubtype="0" fill="hold" nodeType="with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1000"/>
                                        <p:tgtEl>
                                          <p:spTgt spid="51"/>
                                        </p:tgtEl>
                                      </p:cBhvr>
                                    </p:animEffect>
                                  </p:childTnLst>
                                </p:cTn>
                              </p:par>
                              <p:par>
                                <p:cTn id="42" presetID="10" presetClass="entr" presetSubtype="0" fill="hold" nodeType="with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fade">
                                      <p:cBhvr>
                                        <p:cTn id="44" dur="1000"/>
                                        <p:tgtEl>
                                          <p:spTgt spid="52"/>
                                        </p:tgtEl>
                                      </p:cBhvr>
                                    </p:animEffect>
                                  </p:childTnLst>
                                </p:cTn>
                              </p:par>
                              <p:par>
                                <p:cTn id="45" presetID="10" presetClass="entr" presetSubtype="0"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fade">
                                      <p:cBhvr>
                                        <p:cTn id="47" dur="1000"/>
                                        <p:tgtEl>
                                          <p:spTgt spid="53"/>
                                        </p:tgtEl>
                                      </p:cBhvr>
                                    </p:animEffect>
                                  </p:childTnLst>
                                </p:cTn>
                              </p:par>
                              <p:par>
                                <p:cTn id="48" presetID="10" presetClass="entr" presetSubtype="0" fill="hold"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fade">
                                      <p:cBhvr>
                                        <p:cTn id="50" dur="1000"/>
                                        <p:tgtEl>
                                          <p:spTgt spid="56"/>
                                        </p:tgtEl>
                                      </p:cBhvr>
                                    </p:animEffect>
                                  </p:childTnLst>
                                </p:cTn>
                              </p:par>
                              <p:par>
                                <p:cTn id="51" presetID="10" presetClass="entr" presetSubtype="0" fill="hold" nodeType="with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1000"/>
                                        <p:tgtEl>
                                          <p:spTgt spid="57"/>
                                        </p:tgtEl>
                                      </p:cBhvr>
                                    </p:animEffect>
                                  </p:childTnLst>
                                </p:cTn>
                              </p:par>
                              <p:par>
                                <p:cTn id="54" presetID="10" presetClass="entr" presetSubtype="0" fill="hold"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fade">
                                      <p:cBhvr>
                                        <p:cTn id="56"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7" name="Google Shape;927;p74"/>
          <p:cNvSpPr txBox="1">
            <a:spLocks noGrp="1"/>
          </p:cNvSpPr>
          <p:nvPr>
            <p:ph type="title" idx="2"/>
          </p:nvPr>
        </p:nvSpPr>
        <p:spPr>
          <a:xfrm>
            <a:off x="5835725"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928" name="Google Shape;928;p74"/>
          <p:cNvSpPr txBox="1">
            <a:spLocks noGrp="1"/>
          </p:cNvSpPr>
          <p:nvPr>
            <p:ph type="title"/>
          </p:nvPr>
        </p:nvSpPr>
        <p:spPr>
          <a:xfrm>
            <a:off x="1453975" y="1865650"/>
            <a:ext cx="5537376" cy="1239450"/>
          </a:xfrm>
          <a:prstGeom prst="rect">
            <a:avLst/>
          </a:prstGeom>
        </p:spPr>
        <p:txBody>
          <a:bodyPr spcFirstLastPara="1" wrap="square" lIns="91425" tIns="91425" rIns="91425" bIns="91425" anchor="t" anchorCtr="0">
            <a:noAutofit/>
          </a:bodyPr>
          <a:lstStyle/>
          <a:p>
            <a:r>
              <a:rPr lang="en-US" dirty="0"/>
              <a:t>Actionable Notes</a:t>
            </a:r>
          </a:p>
        </p:txBody>
      </p:sp>
      <p:sp>
        <p:nvSpPr>
          <p:cNvPr id="929" name="Google Shape;929;p74"/>
          <p:cNvSpPr/>
          <p:nvPr/>
        </p:nvSpPr>
        <p:spPr>
          <a:xfrm flipH="1">
            <a:off x="7194341" y="2992597"/>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0180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pic>
        <p:nvPicPr>
          <p:cNvPr id="780" name="Google Shape;780;p69"/>
          <p:cNvPicPr preferRelativeResize="0">
            <a:picLocks noGrp="1"/>
          </p:cNvPicPr>
          <p:nvPr>
            <p:ph type="pic" idx="2"/>
          </p:nvPr>
        </p:nvPicPr>
        <p:blipFill rotWithShape="1">
          <a:blip r:embed="rId3">
            <a:alphaModFix/>
          </a:blip>
          <a:srcRect t="3934" b="3934"/>
          <a:stretch/>
        </p:blipFill>
        <p:spPr>
          <a:xfrm>
            <a:off x="716972" y="1220700"/>
            <a:ext cx="2761500" cy="3383400"/>
          </a:xfrm>
          <a:prstGeom prst="rect">
            <a:avLst/>
          </a:prstGeom>
        </p:spPr>
      </p:pic>
      <p:sp>
        <p:nvSpPr>
          <p:cNvPr id="781" name="Google Shape;781;p69"/>
          <p:cNvSpPr/>
          <p:nvPr/>
        </p:nvSpPr>
        <p:spPr>
          <a:xfrm>
            <a:off x="2752835" y="3880930"/>
            <a:ext cx="725637" cy="725657"/>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9"/>
          <p:cNvSpPr/>
          <p:nvPr/>
        </p:nvSpPr>
        <p:spPr>
          <a:xfrm>
            <a:off x="3121452" y="2686455"/>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3" name="Google Shape;783;p69"/>
          <p:cNvSpPr/>
          <p:nvPr/>
        </p:nvSpPr>
        <p:spPr>
          <a:xfrm>
            <a:off x="5913502" y="2686455"/>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4" name="Google Shape;784;p69"/>
          <p:cNvSpPr/>
          <p:nvPr/>
        </p:nvSpPr>
        <p:spPr>
          <a:xfrm>
            <a:off x="3121452" y="1491980"/>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5" name="Google Shape;785;p69"/>
          <p:cNvSpPr/>
          <p:nvPr/>
        </p:nvSpPr>
        <p:spPr>
          <a:xfrm>
            <a:off x="5913502" y="1491980"/>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787" name="Google Shape;787;p69"/>
          <p:cNvSpPr txBox="1">
            <a:spLocks noGrp="1"/>
          </p:cNvSpPr>
          <p:nvPr>
            <p:ph type="subTitle" idx="1"/>
          </p:nvPr>
        </p:nvSpPr>
        <p:spPr>
          <a:xfrm>
            <a:off x="3779950" y="1658347"/>
            <a:ext cx="1970584" cy="393600"/>
          </a:xfrm>
          <a:prstGeom prst="rect">
            <a:avLst/>
          </a:prstGeom>
        </p:spPr>
        <p:txBody>
          <a:bodyPr spcFirstLastPara="1" wrap="square" lIns="91425" tIns="91425" rIns="91425" bIns="91425" anchor="b" anchorCtr="0">
            <a:noAutofit/>
          </a:bodyPr>
          <a:lstStyle/>
          <a:p>
            <a:pPr marL="0" lvl="0" indent="0"/>
            <a:r>
              <a:rPr lang="en-US" dirty="0"/>
              <a:t>Use metaphors</a:t>
            </a:r>
            <a:endParaRPr dirty="0"/>
          </a:p>
        </p:txBody>
      </p:sp>
      <p:sp>
        <p:nvSpPr>
          <p:cNvPr id="789" name="Google Shape;789;p69"/>
          <p:cNvSpPr txBox="1">
            <a:spLocks noGrp="1"/>
          </p:cNvSpPr>
          <p:nvPr>
            <p:ph type="subTitle" idx="4"/>
          </p:nvPr>
        </p:nvSpPr>
        <p:spPr>
          <a:xfrm>
            <a:off x="6572002" y="1624424"/>
            <a:ext cx="1764900" cy="393600"/>
          </a:xfrm>
          <a:prstGeom prst="rect">
            <a:avLst/>
          </a:prstGeom>
        </p:spPr>
        <p:txBody>
          <a:bodyPr spcFirstLastPara="1" wrap="square" lIns="91425" tIns="91425" rIns="91425" bIns="91425" anchor="b" anchorCtr="0">
            <a:noAutofit/>
          </a:bodyPr>
          <a:lstStyle/>
          <a:p>
            <a:pPr marL="0" lvl="0" indent="0"/>
            <a:r>
              <a:rPr lang="en-US" dirty="0"/>
              <a:t>Active recall</a:t>
            </a:r>
            <a:endParaRPr dirty="0"/>
          </a:p>
        </p:txBody>
      </p:sp>
      <p:sp>
        <p:nvSpPr>
          <p:cNvPr id="791" name="Google Shape;791;p69"/>
          <p:cNvSpPr txBox="1">
            <a:spLocks noGrp="1"/>
          </p:cNvSpPr>
          <p:nvPr>
            <p:ph type="subTitle" idx="6"/>
          </p:nvPr>
        </p:nvSpPr>
        <p:spPr>
          <a:xfrm>
            <a:off x="3809505" y="2730428"/>
            <a:ext cx="1941029" cy="643658"/>
          </a:xfrm>
          <a:prstGeom prst="rect">
            <a:avLst/>
          </a:prstGeom>
        </p:spPr>
        <p:txBody>
          <a:bodyPr spcFirstLastPara="1" wrap="square" lIns="91425" tIns="91425" rIns="91425" bIns="91425" anchor="b" anchorCtr="0">
            <a:noAutofit/>
          </a:bodyPr>
          <a:lstStyle/>
          <a:p>
            <a:pPr marL="0" lvl="0" indent="0"/>
            <a:r>
              <a:rPr lang="en-US" dirty="0"/>
              <a:t>Memory palace technique</a:t>
            </a:r>
            <a:endParaRPr dirty="0"/>
          </a:p>
        </p:txBody>
      </p:sp>
      <p:sp>
        <p:nvSpPr>
          <p:cNvPr id="793" name="Google Shape;793;p69"/>
          <p:cNvSpPr txBox="1">
            <a:spLocks noGrp="1"/>
          </p:cNvSpPr>
          <p:nvPr>
            <p:ph type="subTitle" idx="8"/>
          </p:nvPr>
        </p:nvSpPr>
        <p:spPr>
          <a:xfrm>
            <a:off x="6572002" y="2787105"/>
            <a:ext cx="2020678" cy="393600"/>
          </a:xfrm>
          <a:prstGeom prst="rect">
            <a:avLst/>
          </a:prstGeom>
        </p:spPr>
        <p:txBody>
          <a:bodyPr spcFirstLastPara="1" wrap="square" lIns="91425" tIns="91425" rIns="91425" bIns="91425" anchor="b" anchorCtr="0">
            <a:noAutofit/>
          </a:bodyPr>
          <a:lstStyle/>
          <a:p>
            <a:pPr marL="0" lvl="0" indent="0"/>
            <a:r>
              <a:rPr lang="en-US" dirty="0"/>
              <a:t>Avoid rut think</a:t>
            </a:r>
            <a:endParaRPr dirty="0"/>
          </a:p>
        </p:txBody>
      </p:sp>
      <p:sp>
        <p:nvSpPr>
          <p:cNvPr id="795" name="Google Shape;795;p69"/>
          <p:cNvSpPr txBox="1">
            <a:spLocks noGrp="1"/>
          </p:cNvSpPr>
          <p:nvPr>
            <p:ph type="title" idx="13"/>
          </p:nvPr>
        </p:nvSpPr>
        <p:spPr>
          <a:xfrm>
            <a:off x="3121450" y="1592624"/>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796" name="Google Shape;796;p69"/>
          <p:cNvSpPr txBox="1">
            <a:spLocks noGrp="1"/>
          </p:cNvSpPr>
          <p:nvPr>
            <p:ph type="title" idx="14"/>
          </p:nvPr>
        </p:nvSpPr>
        <p:spPr>
          <a:xfrm>
            <a:off x="5914250" y="1592624"/>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97" name="Google Shape;797;p69"/>
          <p:cNvSpPr txBox="1">
            <a:spLocks noGrp="1"/>
          </p:cNvSpPr>
          <p:nvPr>
            <p:ph type="title" idx="15"/>
          </p:nvPr>
        </p:nvSpPr>
        <p:spPr>
          <a:xfrm>
            <a:off x="3121450" y="2787105"/>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98" name="Google Shape;798;p69"/>
          <p:cNvSpPr txBox="1">
            <a:spLocks noGrp="1"/>
          </p:cNvSpPr>
          <p:nvPr>
            <p:ph type="title" idx="16"/>
          </p:nvPr>
        </p:nvSpPr>
        <p:spPr>
          <a:xfrm>
            <a:off x="5914250" y="2787105"/>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 name="Rectangle 1">
            <a:extLst>
              <a:ext uri="{FF2B5EF4-FFF2-40B4-BE49-F238E27FC236}">
                <a16:creationId xmlns:a16="http://schemas.microsoft.com/office/drawing/2014/main" id="{141999C1-E946-4B5B-90BD-516360C3B30D}"/>
              </a:ext>
            </a:extLst>
          </p:cNvPr>
          <p:cNvSpPr/>
          <p:nvPr/>
        </p:nvSpPr>
        <p:spPr>
          <a:xfrm>
            <a:off x="3805704" y="4036007"/>
            <a:ext cx="2626040" cy="338554"/>
          </a:xfrm>
          <a:prstGeom prst="rect">
            <a:avLst/>
          </a:prstGeom>
        </p:spPr>
        <p:txBody>
          <a:bodyPr wrap="none">
            <a:spAutoFit/>
          </a:bodyPr>
          <a:lstStyle/>
          <a:p>
            <a:r>
              <a:rPr lang="en-US" sz="1600" b="1" dirty="0">
                <a:solidFill>
                  <a:schemeClr val="accent3"/>
                </a:solidFill>
                <a:latin typeface="Montserrat"/>
                <a:sym typeface="Montserrat"/>
              </a:rPr>
              <a:t>Thinking fast and slow</a:t>
            </a:r>
          </a:p>
        </p:txBody>
      </p:sp>
      <p:sp>
        <p:nvSpPr>
          <p:cNvPr id="30" name="Google Shape;783;p69">
            <a:extLst>
              <a:ext uri="{FF2B5EF4-FFF2-40B4-BE49-F238E27FC236}">
                <a16:creationId xmlns:a16="http://schemas.microsoft.com/office/drawing/2014/main" id="{CDC3B44C-1488-47E1-9B90-1C11188E4451}"/>
              </a:ext>
            </a:extLst>
          </p:cNvPr>
          <p:cNvSpPr/>
          <p:nvPr/>
        </p:nvSpPr>
        <p:spPr>
          <a:xfrm>
            <a:off x="3121450" y="3823044"/>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dirty="0"/>
          </a:p>
        </p:txBody>
      </p:sp>
      <p:sp>
        <p:nvSpPr>
          <p:cNvPr id="31" name="Google Shape;798;p69">
            <a:extLst>
              <a:ext uri="{FF2B5EF4-FFF2-40B4-BE49-F238E27FC236}">
                <a16:creationId xmlns:a16="http://schemas.microsoft.com/office/drawing/2014/main" id="{DE2DA06C-BAE8-4C0E-97E2-7295C576E2C6}"/>
              </a:ext>
            </a:extLst>
          </p:cNvPr>
          <p:cNvSpPr txBox="1">
            <a:spLocks/>
          </p:cNvSpPr>
          <p:nvPr/>
        </p:nvSpPr>
        <p:spPr>
          <a:xfrm>
            <a:off x="3122198" y="3923694"/>
            <a:ext cx="658500" cy="457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 dirty="0"/>
              <a:t>5.</a:t>
            </a:r>
          </a:p>
        </p:txBody>
      </p:sp>
      <p:sp>
        <p:nvSpPr>
          <p:cNvPr id="5" name="Rectangle 4">
            <a:extLst>
              <a:ext uri="{FF2B5EF4-FFF2-40B4-BE49-F238E27FC236}">
                <a16:creationId xmlns:a16="http://schemas.microsoft.com/office/drawing/2014/main" id="{20CB86AE-93E9-4168-930E-D99D89E5FE33}"/>
              </a:ext>
            </a:extLst>
          </p:cNvPr>
          <p:cNvSpPr/>
          <p:nvPr/>
        </p:nvSpPr>
        <p:spPr>
          <a:xfrm>
            <a:off x="2602980" y="409744"/>
            <a:ext cx="4354077" cy="646331"/>
          </a:xfrm>
          <a:prstGeom prst="rect">
            <a:avLst/>
          </a:prstGeom>
        </p:spPr>
        <p:txBody>
          <a:bodyPr wrap="none">
            <a:spAutoFit/>
          </a:bodyPr>
          <a:lstStyle/>
          <a:p>
            <a:r>
              <a:rPr lang="en-US" sz="3600" b="1" dirty="0">
                <a:solidFill>
                  <a:schemeClr val="bg1"/>
                </a:solidFill>
                <a:latin typeface="Montserrat" panose="020B0604020202020204" charset="0"/>
              </a:rPr>
              <a:t>Actionable Notes</a:t>
            </a:r>
          </a:p>
        </p:txBody>
      </p:sp>
    </p:spTree>
    <p:extLst>
      <p:ext uri="{BB962C8B-B14F-4D97-AF65-F5344CB8AC3E}">
        <p14:creationId xmlns:p14="http://schemas.microsoft.com/office/powerpoint/2010/main" val="448766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4"/>
                                        </p:tgtEl>
                                        <p:attrNameLst>
                                          <p:attrName>style.visibility</p:attrName>
                                        </p:attrNameLst>
                                      </p:cBhvr>
                                      <p:to>
                                        <p:strVal val="visible"/>
                                      </p:to>
                                    </p:set>
                                    <p:animEffect transition="in" filter="fade">
                                      <p:cBhvr>
                                        <p:cTn id="7" dur="1000"/>
                                        <p:tgtEl>
                                          <p:spTgt spid="784"/>
                                        </p:tgtEl>
                                      </p:cBhvr>
                                    </p:animEffect>
                                  </p:childTnLst>
                                </p:cTn>
                              </p:par>
                              <p:par>
                                <p:cTn id="8" presetID="10" presetClass="entr" presetSubtype="0" fill="hold" nodeType="withEffect">
                                  <p:stCondLst>
                                    <p:cond delay="0"/>
                                  </p:stCondLst>
                                  <p:childTnLst>
                                    <p:set>
                                      <p:cBhvr>
                                        <p:cTn id="9" dur="1" fill="hold">
                                          <p:stCondLst>
                                            <p:cond delay="0"/>
                                          </p:stCondLst>
                                        </p:cTn>
                                        <p:tgtEl>
                                          <p:spTgt spid="787"/>
                                        </p:tgtEl>
                                        <p:attrNameLst>
                                          <p:attrName>style.visibility</p:attrName>
                                        </p:attrNameLst>
                                      </p:cBhvr>
                                      <p:to>
                                        <p:strVal val="visible"/>
                                      </p:to>
                                    </p:set>
                                    <p:animEffect transition="in" filter="fade">
                                      <p:cBhvr>
                                        <p:cTn id="10" dur="1000"/>
                                        <p:tgtEl>
                                          <p:spTgt spid="787"/>
                                        </p:tgtEl>
                                      </p:cBhvr>
                                    </p:animEffect>
                                  </p:childTnLst>
                                </p:cTn>
                              </p:par>
                              <p:par>
                                <p:cTn id="11" presetID="10" presetClass="entr" presetSubtype="0" fill="hold" nodeType="withEffect">
                                  <p:stCondLst>
                                    <p:cond delay="0"/>
                                  </p:stCondLst>
                                  <p:childTnLst>
                                    <p:set>
                                      <p:cBhvr>
                                        <p:cTn id="12" dur="1" fill="hold">
                                          <p:stCondLst>
                                            <p:cond delay="0"/>
                                          </p:stCondLst>
                                        </p:cTn>
                                        <p:tgtEl>
                                          <p:spTgt spid="795"/>
                                        </p:tgtEl>
                                        <p:attrNameLst>
                                          <p:attrName>style.visibility</p:attrName>
                                        </p:attrNameLst>
                                      </p:cBhvr>
                                      <p:to>
                                        <p:strVal val="visible"/>
                                      </p:to>
                                    </p:set>
                                    <p:animEffect transition="in" filter="fade">
                                      <p:cBhvr>
                                        <p:cTn id="13" dur="1000"/>
                                        <p:tgtEl>
                                          <p:spTgt spid="79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85"/>
                                        </p:tgtEl>
                                        <p:attrNameLst>
                                          <p:attrName>style.visibility</p:attrName>
                                        </p:attrNameLst>
                                      </p:cBhvr>
                                      <p:to>
                                        <p:strVal val="visible"/>
                                      </p:to>
                                    </p:set>
                                    <p:animEffect transition="in" filter="fade">
                                      <p:cBhvr>
                                        <p:cTn id="18" dur="1000"/>
                                        <p:tgtEl>
                                          <p:spTgt spid="785"/>
                                        </p:tgtEl>
                                      </p:cBhvr>
                                    </p:animEffect>
                                  </p:childTnLst>
                                </p:cTn>
                              </p:par>
                              <p:par>
                                <p:cTn id="19" presetID="10" presetClass="entr" presetSubtype="0" fill="hold" nodeType="withEffect">
                                  <p:stCondLst>
                                    <p:cond delay="0"/>
                                  </p:stCondLst>
                                  <p:childTnLst>
                                    <p:set>
                                      <p:cBhvr>
                                        <p:cTn id="20" dur="1" fill="hold">
                                          <p:stCondLst>
                                            <p:cond delay="0"/>
                                          </p:stCondLst>
                                        </p:cTn>
                                        <p:tgtEl>
                                          <p:spTgt spid="789"/>
                                        </p:tgtEl>
                                        <p:attrNameLst>
                                          <p:attrName>style.visibility</p:attrName>
                                        </p:attrNameLst>
                                      </p:cBhvr>
                                      <p:to>
                                        <p:strVal val="visible"/>
                                      </p:to>
                                    </p:set>
                                    <p:animEffect transition="in" filter="fade">
                                      <p:cBhvr>
                                        <p:cTn id="21" dur="1000"/>
                                        <p:tgtEl>
                                          <p:spTgt spid="789"/>
                                        </p:tgtEl>
                                      </p:cBhvr>
                                    </p:animEffect>
                                  </p:childTnLst>
                                </p:cTn>
                              </p:par>
                              <p:par>
                                <p:cTn id="22" presetID="10" presetClass="entr" presetSubtype="0" fill="hold" nodeType="withEffect">
                                  <p:stCondLst>
                                    <p:cond delay="0"/>
                                  </p:stCondLst>
                                  <p:childTnLst>
                                    <p:set>
                                      <p:cBhvr>
                                        <p:cTn id="23" dur="1" fill="hold">
                                          <p:stCondLst>
                                            <p:cond delay="0"/>
                                          </p:stCondLst>
                                        </p:cTn>
                                        <p:tgtEl>
                                          <p:spTgt spid="796"/>
                                        </p:tgtEl>
                                        <p:attrNameLst>
                                          <p:attrName>style.visibility</p:attrName>
                                        </p:attrNameLst>
                                      </p:cBhvr>
                                      <p:to>
                                        <p:strVal val="visible"/>
                                      </p:to>
                                    </p:set>
                                    <p:animEffect transition="in" filter="fade">
                                      <p:cBhvr>
                                        <p:cTn id="24" dur="1000"/>
                                        <p:tgtEl>
                                          <p:spTgt spid="79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82"/>
                                        </p:tgtEl>
                                        <p:attrNameLst>
                                          <p:attrName>style.visibility</p:attrName>
                                        </p:attrNameLst>
                                      </p:cBhvr>
                                      <p:to>
                                        <p:strVal val="visible"/>
                                      </p:to>
                                    </p:set>
                                    <p:animEffect transition="in" filter="fade">
                                      <p:cBhvr>
                                        <p:cTn id="29" dur="1000"/>
                                        <p:tgtEl>
                                          <p:spTgt spid="782"/>
                                        </p:tgtEl>
                                      </p:cBhvr>
                                    </p:animEffect>
                                  </p:childTnLst>
                                </p:cTn>
                              </p:par>
                              <p:par>
                                <p:cTn id="30" presetID="10" presetClass="entr" presetSubtype="0" fill="hold" nodeType="withEffect">
                                  <p:stCondLst>
                                    <p:cond delay="0"/>
                                  </p:stCondLst>
                                  <p:childTnLst>
                                    <p:set>
                                      <p:cBhvr>
                                        <p:cTn id="31" dur="1" fill="hold">
                                          <p:stCondLst>
                                            <p:cond delay="0"/>
                                          </p:stCondLst>
                                        </p:cTn>
                                        <p:tgtEl>
                                          <p:spTgt spid="791"/>
                                        </p:tgtEl>
                                        <p:attrNameLst>
                                          <p:attrName>style.visibility</p:attrName>
                                        </p:attrNameLst>
                                      </p:cBhvr>
                                      <p:to>
                                        <p:strVal val="visible"/>
                                      </p:to>
                                    </p:set>
                                    <p:animEffect transition="in" filter="fade">
                                      <p:cBhvr>
                                        <p:cTn id="32" dur="1000"/>
                                        <p:tgtEl>
                                          <p:spTgt spid="791"/>
                                        </p:tgtEl>
                                      </p:cBhvr>
                                    </p:animEffect>
                                  </p:childTnLst>
                                </p:cTn>
                              </p:par>
                              <p:par>
                                <p:cTn id="33" presetID="10" presetClass="entr" presetSubtype="0" fill="hold" nodeType="withEffect">
                                  <p:stCondLst>
                                    <p:cond delay="0"/>
                                  </p:stCondLst>
                                  <p:childTnLst>
                                    <p:set>
                                      <p:cBhvr>
                                        <p:cTn id="34" dur="1" fill="hold">
                                          <p:stCondLst>
                                            <p:cond delay="0"/>
                                          </p:stCondLst>
                                        </p:cTn>
                                        <p:tgtEl>
                                          <p:spTgt spid="797"/>
                                        </p:tgtEl>
                                        <p:attrNameLst>
                                          <p:attrName>style.visibility</p:attrName>
                                        </p:attrNameLst>
                                      </p:cBhvr>
                                      <p:to>
                                        <p:strVal val="visible"/>
                                      </p:to>
                                    </p:set>
                                    <p:animEffect transition="in" filter="fade">
                                      <p:cBhvr>
                                        <p:cTn id="35" dur="1000"/>
                                        <p:tgtEl>
                                          <p:spTgt spid="79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83"/>
                                        </p:tgtEl>
                                        <p:attrNameLst>
                                          <p:attrName>style.visibility</p:attrName>
                                        </p:attrNameLst>
                                      </p:cBhvr>
                                      <p:to>
                                        <p:strVal val="visible"/>
                                      </p:to>
                                    </p:set>
                                    <p:animEffect transition="in" filter="fade">
                                      <p:cBhvr>
                                        <p:cTn id="40" dur="1000"/>
                                        <p:tgtEl>
                                          <p:spTgt spid="783"/>
                                        </p:tgtEl>
                                      </p:cBhvr>
                                    </p:animEffect>
                                  </p:childTnLst>
                                </p:cTn>
                              </p:par>
                              <p:par>
                                <p:cTn id="41" presetID="10" presetClass="entr" presetSubtype="0" fill="hold" nodeType="withEffect">
                                  <p:stCondLst>
                                    <p:cond delay="0"/>
                                  </p:stCondLst>
                                  <p:childTnLst>
                                    <p:set>
                                      <p:cBhvr>
                                        <p:cTn id="42" dur="1" fill="hold">
                                          <p:stCondLst>
                                            <p:cond delay="0"/>
                                          </p:stCondLst>
                                        </p:cTn>
                                        <p:tgtEl>
                                          <p:spTgt spid="793"/>
                                        </p:tgtEl>
                                        <p:attrNameLst>
                                          <p:attrName>style.visibility</p:attrName>
                                        </p:attrNameLst>
                                      </p:cBhvr>
                                      <p:to>
                                        <p:strVal val="visible"/>
                                      </p:to>
                                    </p:set>
                                    <p:animEffect transition="in" filter="fade">
                                      <p:cBhvr>
                                        <p:cTn id="43" dur="1000"/>
                                        <p:tgtEl>
                                          <p:spTgt spid="793"/>
                                        </p:tgtEl>
                                      </p:cBhvr>
                                    </p:animEffect>
                                  </p:childTnLst>
                                </p:cTn>
                              </p:par>
                              <p:par>
                                <p:cTn id="44" presetID="10" presetClass="entr" presetSubtype="0" fill="hold" nodeType="withEffect">
                                  <p:stCondLst>
                                    <p:cond delay="0"/>
                                  </p:stCondLst>
                                  <p:childTnLst>
                                    <p:set>
                                      <p:cBhvr>
                                        <p:cTn id="45" dur="1" fill="hold">
                                          <p:stCondLst>
                                            <p:cond delay="0"/>
                                          </p:stCondLst>
                                        </p:cTn>
                                        <p:tgtEl>
                                          <p:spTgt spid="798"/>
                                        </p:tgtEl>
                                        <p:attrNameLst>
                                          <p:attrName>style.visibility</p:attrName>
                                        </p:attrNameLst>
                                      </p:cBhvr>
                                      <p:to>
                                        <p:strVal val="visible"/>
                                      </p:to>
                                    </p:set>
                                    <p:animEffect transition="in" filter="fade">
                                      <p:cBhvr>
                                        <p:cTn id="46" dur="1000"/>
                                        <p:tgtEl>
                                          <p:spTgt spid="79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1000"/>
                                        <p:tgtEl>
                                          <p:spTgt spid="30"/>
                                        </p:tgtEl>
                                      </p:cBhvr>
                                    </p:animEffect>
                                  </p:childTnLst>
                                </p:cTn>
                              </p:par>
                              <p:par>
                                <p:cTn id="52" presetID="10" presetClass="entr" presetSubtype="0" fill="hold"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57"/>
          <p:cNvSpPr txBox="1">
            <a:spLocks noGrp="1"/>
          </p:cNvSpPr>
          <p:nvPr>
            <p:ph type="title"/>
          </p:nvPr>
        </p:nvSpPr>
        <p:spPr>
          <a:xfrm>
            <a:off x="657778" y="1585328"/>
            <a:ext cx="7828443" cy="181802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dirty="0"/>
              <a:t>LEARNING H</a:t>
            </a:r>
            <a:r>
              <a:rPr lang="en-GB" sz="4400" dirty="0"/>
              <a:t>OW TO LEARN FAST</a:t>
            </a:r>
            <a:endParaRPr sz="4400" dirty="0"/>
          </a:p>
        </p:txBody>
      </p:sp>
    </p:spTree>
    <p:extLst>
      <p:ext uri="{BB962C8B-B14F-4D97-AF65-F5344CB8AC3E}">
        <p14:creationId xmlns:p14="http://schemas.microsoft.com/office/powerpoint/2010/main" val="34611745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97"/>
          <p:cNvSpPr/>
          <p:nvPr/>
        </p:nvSpPr>
        <p:spPr>
          <a:xfrm rot="10800000">
            <a:off x="2694600" y="885450"/>
            <a:ext cx="5496900" cy="30678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7"/>
          <p:cNvSpPr/>
          <p:nvPr/>
        </p:nvSpPr>
        <p:spPr>
          <a:xfrm>
            <a:off x="-895200" y="885450"/>
            <a:ext cx="3105000" cy="30678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9;p63">
            <a:extLst>
              <a:ext uri="{FF2B5EF4-FFF2-40B4-BE49-F238E27FC236}">
                <a16:creationId xmlns:a16="http://schemas.microsoft.com/office/drawing/2014/main" id="{EF3DD7C2-9F53-4327-BA9B-1D2AF2A20C56}"/>
              </a:ext>
            </a:extLst>
          </p:cNvPr>
          <p:cNvSpPr txBox="1">
            <a:spLocks noGrp="1"/>
          </p:cNvSpPr>
          <p:nvPr>
            <p:ph type="title"/>
          </p:nvPr>
        </p:nvSpPr>
        <p:spPr>
          <a:xfrm>
            <a:off x="3395518" y="1668727"/>
            <a:ext cx="4255439" cy="2134657"/>
          </a:xfrm>
          <a:prstGeom prst="rect">
            <a:avLst/>
          </a:prstGeom>
        </p:spPr>
        <p:txBody>
          <a:bodyPr spcFirstLastPara="1" wrap="square" lIns="91425" tIns="91425" rIns="91425" bIns="91425" anchor="b" anchorCtr="0">
            <a:noAutofit/>
          </a:bodyPr>
          <a:lstStyle/>
          <a:p>
            <a:r>
              <a:rPr lang="en-US" sz="6000" dirty="0"/>
              <a:t>Manage Energy, Not Time</a:t>
            </a:r>
          </a:p>
        </p:txBody>
      </p:sp>
    </p:spTree>
    <p:extLst>
      <p:ext uri="{BB962C8B-B14F-4D97-AF65-F5344CB8AC3E}">
        <p14:creationId xmlns:p14="http://schemas.microsoft.com/office/powerpoint/2010/main" val="5257679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2" name="Rectangle 1">
            <a:extLst>
              <a:ext uri="{FF2B5EF4-FFF2-40B4-BE49-F238E27FC236}">
                <a16:creationId xmlns:a16="http://schemas.microsoft.com/office/drawing/2014/main" id="{1E45499F-6F60-403E-B75A-7A72D711652E}"/>
              </a:ext>
            </a:extLst>
          </p:cNvPr>
          <p:cNvSpPr/>
          <p:nvPr/>
        </p:nvSpPr>
        <p:spPr>
          <a:xfrm>
            <a:off x="52351" y="2536524"/>
            <a:ext cx="4345145" cy="923330"/>
          </a:xfrm>
          <a:prstGeom prst="rect">
            <a:avLst/>
          </a:prstGeom>
        </p:spPr>
        <p:txBody>
          <a:bodyPr wrap="square">
            <a:spAutoFit/>
          </a:bodyPr>
          <a:lstStyle/>
          <a:p>
            <a:r>
              <a:rPr lang="en-GB" sz="1800" dirty="0">
                <a:latin typeface="Montserrat" panose="020B0604020202020204" charset="0"/>
              </a:rPr>
              <a:t>Your brain’s: </a:t>
            </a:r>
          </a:p>
          <a:p>
            <a:pPr marL="285750" indent="-285750">
              <a:buFont typeface="Arial" panose="020B0604020202020204" pitchFamily="34" charset="0"/>
              <a:buChar char="•"/>
            </a:pPr>
            <a:r>
              <a:rPr lang="en-GB" sz="1800" dirty="0">
                <a:latin typeface="Montserrat" panose="020B0604020202020204" charset="0"/>
              </a:rPr>
              <a:t>Ability to grasp new concepts </a:t>
            </a:r>
          </a:p>
          <a:p>
            <a:pPr marL="285750" indent="-285750">
              <a:buFont typeface="Arial" panose="020B0604020202020204" pitchFamily="34" charset="0"/>
              <a:buChar char="•"/>
            </a:pPr>
            <a:r>
              <a:rPr lang="en-GB" sz="1800" dirty="0">
                <a:latin typeface="Montserrat" panose="020B0604020202020204" charset="0"/>
              </a:rPr>
              <a:t>Come up with new ideas </a:t>
            </a:r>
          </a:p>
        </p:txBody>
      </p:sp>
      <p:sp>
        <p:nvSpPr>
          <p:cNvPr id="3" name="Rectangle 2">
            <a:extLst>
              <a:ext uri="{FF2B5EF4-FFF2-40B4-BE49-F238E27FC236}">
                <a16:creationId xmlns:a16="http://schemas.microsoft.com/office/drawing/2014/main" id="{31A1D9EF-360B-408D-BC0F-2BBF6B35ABD2}"/>
              </a:ext>
            </a:extLst>
          </p:cNvPr>
          <p:cNvSpPr/>
          <p:nvPr/>
        </p:nvSpPr>
        <p:spPr>
          <a:xfrm>
            <a:off x="-22304" y="1394162"/>
            <a:ext cx="4419800" cy="461665"/>
          </a:xfrm>
          <a:prstGeom prst="rect">
            <a:avLst/>
          </a:prstGeom>
        </p:spPr>
        <p:txBody>
          <a:bodyPr wrap="none">
            <a:spAutoFit/>
          </a:bodyPr>
          <a:lstStyle/>
          <a:p>
            <a:r>
              <a:rPr lang="en-GB" sz="2400" b="1" dirty="0">
                <a:solidFill>
                  <a:schemeClr val="accent1"/>
                </a:solidFill>
                <a:latin typeface="Montserrat" panose="020B0604020202020204" charset="0"/>
              </a:rPr>
              <a:t>You need to invest energy</a:t>
            </a:r>
            <a:endParaRPr lang="en-US" sz="2400" b="1" dirty="0">
              <a:solidFill>
                <a:schemeClr val="accent1"/>
              </a:solidFill>
              <a:latin typeface="Montserrat" panose="020B0604020202020204" charset="0"/>
            </a:endParaRPr>
          </a:p>
        </p:txBody>
      </p:sp>
      <p:sp>
        <p:nvSpPr>
          <p:cNvPr id="4" name="Rectangle 3">
            <a:extLst>
              <a:ext uri="{FF2B5EF4-FFF2-40B4-BE49-F238E27FC236}">
                <a16:creationId xmlns:a16="http://schemas.microsoft.com/office/drawing/2014/main" id="{F3DBB66F-A863-4486-B57E-DE32CE911DE0}"/>
              </a:ext>
            </a:extLst>
          </p:cNvPr>
          <p:cNvSpPr/>
          <p:nvPr/>
        </p:nvSpPr>
        <p:spPr>
          <a:xfrm>
            <a:off x="0" y="1845767"/>
            <a:ext cx="4572000" cy="646331"/>
          </a:xfrm>
          <a:prstGeom prst="rect">
            <a:avLst/>
          </a:prstGeom>
        </p:spPr>
        <p:txBody>
          <a:bodyPr>
            <a:spAutoFit/>
          </a:bodyPr>
          <a:lstStyle/>
          <a:p>
            <a:r>
              <a:rPr lang="en-US" sz="1800" dirty="0">
                <a:latin typeface="Montserrat" panose="020B0604020202020204" charset="0"/>
              </a:rPr>
              <a:t>Energy as the most relevant resource in your learning endeavor</a:t>
            </a:r>
          </a:p>
        </p:txBody>
      </p:sp>
      <p:pic>
        <p:nvPicPr>
          <p:cNvPr id="7" name="Picture 6">
            <a:extLst>
              <a:ext uri="{FF2B5EF4-FFF2-40B4-BE49-F238E27FC236}">
                <a16:creationId xmlns:a16="http://schemas.microsoft.com/office/drawing/2014/main" id="{139F9EBD-B433-45DA-AE90-8580151BC704}"/>
              </a:ext>
            </a:extLst>
          </p:cNvPr>
          <p:cNvPicPr>
            <a:picLocks noChangeAspect="1"/>
          </p:cNvPicPr>
          <p:nvPr/>
        </p:nvPicPr>
        <p:blipFill>
          <a:blip r:embed="rId3"/>
          <a:stretch>
            <a:fillRect/>
          </a:stretch>
        </p:blipFill>
        <p:spPr>
          <a:xfrm>
            <a:off x="4397496" y="1724098"/>
            <a:ext cx="4660798" cy="1992115"/>
          </a:xfrm>
          <a:prstGeom prst="rect">
            <a:avLst/>
          </a:prstGeom>
        </p:spPr>
      </p:pic>
      <p:grpSp>
        <p:nvGrpSpPr>
          <p:cNvPr id="9" name="Google Shape;15116;p134">
            <a:extLst>
              <a:ext uri="{FF2B5EF4-FFF2-40B4-BE49-F238E27FC236}">
                <a16:creationId xmlns:a16="http://schemas.microsoft.com/office/drawing/2014/main" id="{CFAB6F6C-78CA-4DF1-BD39-38248C719777}"/>
              </a:ext>
            </a:extLst>
          </p:cNvPr>
          <p:cNvGrpSpPr/>
          <p:nvPr/>
        </p:nvGrpSpPr>
        <p:grpSpPr>
          <a:xfrm>
            <a:off x="35975" y="4240856"/>
            <a:ext cx="356196" cy="265631"/>
            <a:chOff x="5216456" y="3725484"/>
            <a:chExt cx="356196" cy="265631"/>
          </a:xfrm>
          <a:solidFill>
            <a:srgbClr val="00B050"/>
          </a:solidFill>
        </p:grpSpPr>
        <p:sp>
          <p:nvSpPr>
            <p:cNvPr id="10" name="Google Shape;15117;p134">
              <a:extLst>
                <a:ext uri="{FF2B5EF4-FFF2-40B4-BE49-F238E27FC236}">
                  <a16:creationId xmlns:a16="http://schemas.microsoft.com/office/drawing/2014/main" id="{53B71A1F-A945-4EDE-8647-A4338C2C8706}"/>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18;p134">
              <a:extLst>
                <a:ext uri="{FF2B5EF4-FFF2-40B4-BE49-F238E27FC236}">
                  <a16:creationId xmlns:a16="http://schemas.microsoft.com/office/drawing/2014/main" id="{D0B637A6-C7B2-40BA-A55A-A7042B52B8B6}"/>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5168;p134">
            <a:extLst>
              <a:ext uri="{FF2B5EF4-FFF2-40B4-BE49-F238E27FC236}">
                <a16:creationId xmlns:a16="http://schemas.microsoft.com/office/drawing/2014/main" id="{491DCDDF-40F7-4B2E-959F-EBC11AC2A0E9}"/>
              </a:ext>
            </a:extLst>
          </p:cNvPr>
          <p:cNvGrpSpPr/>
          <p:nvPr/>
        </p:nvGrpSpPr>
        <p:grpSpPr>
          <a:xfrm>
            <a:off x="52351" y="3665051"/>
            <a:ext cx="317645" cy="318757"/>
            <a:chOff x="5779408" y="3699191"/>
            <a:chExt cx="317645" cy="318757"/>
          </a:xfrm>
          <a:solidFill>
            <a:srgbClr val="FF0000"/>
          </a:solidFill>
        </p:grpSpPr>
        <p:sp>
          <p:nvSpPr>
            <p:cNvPr id="13" name="Google Shape;15169;p134">
              <a:extLst>
                <a:ext uri="{FF2B5EF4-FFF2-40B4-BE49-F238E27FC236}">
                  <a16:creationId xmlns:a16="http://schemas.microsoft.com/office/drawing/2014/main" id="{8E668559-7721-45DA-B3B5-DE242372CC87}"/>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70;p134">
              <a:extLst>
                <a:ext uri="{FF2B5EF4-FFF2-40B4-BE49-F238E27FC236}">
                  <a16:creationId xmlns:a16="http://schemas.microsoft.com/office/drawing/2014/main" id="{7E411ABA-5BDE-4087-85C7-04FFBDDFB73F}"/>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TextBox 7">
            <a:extLst>
              <a:ext uri="{FF2B5EF4-FFF2-40B4-BE49-F238E27FC236}">
                <a16:creationId xmlns:a16="http://schemas.microsoft.com/office/drawing/2014/main" id="{86242440-02AF-43BD-806C-B32D870FA624}"/>
              </a:ext>
            </a:extLst>
          </p:cNvPr>
          <p:cNvSpPr txBox="1"/>
          <p:nvPr/>
        </p:nvSpPr>
        <p:spPr>
          <a:xfrm>
            <a:off x="392170" y="3631632"/>
            <a:ext cx="4660797" cy="369332"/>
          </a:xfrm>
          <a:prstGeom prst="rect">
            <a:avLst/>
          </a:prstGeom>
          <a:noFill/>
        </p:spPr>
        <p:txBody>
          <a:bodyPr wrap="square" rtlCol="0">
            <a:spAutoFit/>
          </a:bodyPr>
          <a:lstStyle/>
          <a:p>
            <a:r>
              <a:rPr lang="en-GB" sz="1800" dirty="0">
                <a:latin typeface="Montserrat" panose="020B0604020202020204" charset="0"/>
              </a:rPr>
              <a:t>It doesn't depend so much on the time</a:t>
            </a:r>
            <a:endParaRPr lang="en-US" sz="1800" dirty="0">
              <a:latin typeface="Montserrat" panose="020B0604020202020204" charset="0"/>
            </a:endParaRPr>
          </a:p>
        </p:txBody>
      </p:sp>
      <p:sp>
        <p:nvSpPr>
          <p:cNvPr id="15" name="Rectangle 14">
            <a:extLst>
              <a:ext uri="{FF2B5EF4-FFF2-40B4-BE49-F238E27FC236}">
                <a16:creationId xmlns:a16="http://schemas.microsoft.com/office/drawing/2014/main" id="{55A7C380-9720-4FF8-938D-128B39E41F42}"/>
              </a:ext>
            </a:extLst>
          </p:cNvPr>
          <p:cNvSpPr/>
          <p:nvPr/>
        </p:nvSpPr>
        <p:spPr>
          <a:xfrm>
            <a:off x="392170" y="4167818"/>
            <a:ext cx="7157729" cy="369332"/>
          </a:xfrm>
          <a:prstGeom prst="rect">
            <a:avLst/>
          </a:prstGeom>
        </p:spPr>
        <p:txBody>
          <a:bodyPr wrap="none">
            <a:spAutoFit/>
          </a:bodyPr>
          <a:lstStyle/>
          <a:p>
            <a:r>
              <a:rPr lang="en-GB" sz="1800" dirty="0">
                <a:solidFill>
                  <a:schemeClr val="accent6">
                    <a:lumMod val="10000"/>
                  </a:schemeClr>
                </a:solidFill>
                <a:latin typeface="Montserrat" panose="020B0604020202020204" charset="0"/>
              </a:rPr>
              <a:t>It depends more on your state of mind and available energy.</a:t>
            </a:r>
            <a:endParaRPr lang="en-US" sz="1800" dirty="0">
              <a:solidFill>
                <a:schemeClr val="accent6">
                  <a:lumMod val="10000"/>
                </a:schemeClr>
              </a:solidFill>
              <a:latin typeface="Montserrat" panose="020B0604020202020204" charset="0"/>
            </a:endParaRPr>
          </a:p>
        </p:txBody>
      </p:sp>
      <p:sp>
        <p:nvSpPr>
          <p:cNvPr id="16" name="Google Shape;619;p63">
            <a:extLst>
              <a:ext uri="{FF2B5EF4-FFF2-40B4-BE49-F238E27FC236}">
                <a16:creationId xmlns:a16="http://schemas.microsoft.com/office/drawing/2014/main" id="{7CF56D7D-3E94-4A56-B331-C65DF7A0A71E}"/>
              </a:ext>
            </a:extLst>
          </p:cNvPr>
          <p:cNvSpPr txBox="1">
            <a:spLocks noGrp="1"/>
          </p:cNvSpPr>
          <p:nvPr>
            <p:ph type="title"/>
          </p:nvPr>
        </p:nvSpPr>
        <p:spPr>
          <a:xfrm>
            <a:off x="35975" y="328424"/>
            <a:ext cx="9771305" cy="751228"/>
          </a:xfrm>
          <a:prstGeom prst="rect">
            <a:avLst/>
          </a:prstGeom>
        </p:spPr>
        <p:txBody>
          <a:bodyPr spcFirstLastPara="1" wrap="square" lIns="91425" tIns="91425" rIns="91425" bIns="91425" anchor="b" anchorCtr="0">
            <a:noAutofit/>
          </a:bodyPr>
          <a:lstStyle/>
          <a:p>
            <a:r>
              <a:rPr lang="en-US" sz="3200" dirty="0"/>
              <a:t>Manage Energy, Not Time</a:t>
            </a:r>
          </a:p>
        </p:txBody>
      </p:sp>
    </p:spTree>
    <p:extLst>
      <p:ext uri="{BB962C8B-B14F-4D97-AF65-F5344CB8AC3E}">
        <p14:creationId xmlns:p14="http://schemas.microsoft.com/office/powerpoint/2010/main" val="16882879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63"/>
          <p:cNvSpPr txBox="1">
            <a:spLocks noGrp="1"/>
          </p:cNvSpPr>
          <p:nvPr>
            <p:ph type="title" idx="2"/>
          </p:nvPr>
        </p:nvSpPr>
        <p:spPr>
          <a:xfrm>
            <a:off x="1056100" y="1739050"/>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19" name="Google Shape;619;p63"/>
          <p:cNvSpPr txBox="1">
            <a:spLocks noGrp="1"/>
          </p:cNvSpPr>
          <p:nvPr>
            <p:ph type="title"/>
          </p:nvPr>
        </p:nvSpPr>
        <p:spPr>
          <a:xfrm>
            <a:off x="3867005" y="1739050"/>
            <a:ext cx="3915865" cy="2134657"/>
          </a:xfrm>
          <a:prstGeom prst="rect">
            <a:avLst/>
          </a:prstGeom>
        </p:spPr>
        <p:txBody>
          <a:bodyPr spcFirstLastPara="1" wrap="square" lIns="91425" tIns="91425" rIns="91425" bIns="91425" anchor="b" anchorCtr="0">
            <a:noAutofit/>
          </a:bodyPr>
          <a:lstStyle/>
          <a:p>
            <a:r>
              <a:rPr lang="en-GB" dirty="0"/>
              <a:t>Stop sabotaging your own success</a:t>
            </a:r>
            <a:endParaRPr lang="en-US" dirty="0"/>
          </a:p>
        </p:txBody>
      </p:sp>
    </p:spTree>
    <p:extLst>
      <p:ext uri="{BB962C8B-B14F-4D97-AF65-F5344CB8AC3E}">
        <p14:creationId xmlns:p14="http://schemas.microsoft.com/office/powerpoint/2010/main" val="4745996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0" y="1661380"/>
            <a:ext cx="4882065" cy="481867"/>
          </a:xfrm>
          <a:prstGeom prst="rect">
            <a:avLst/>
          </a:prstGeom>
        </p:spPr>
        <p:txBody>
          <a:bodyPr spcFirstLastPara="1" wrap="square" lIns="91425" tIns="91425" rIns="91425" bIns="91425" anchor="t" anchorCtr="0">
            <a:noAutofit/>
          </a:bodyPr>
          <a:lstStyle/>
          <a:p>
            <a:pPr lvl="0"/>
            <a:r>
              <a:rPr lang="en-US" sz="2000" b="0" dirty="0"/>
              <a:t>Sleep deprivation </a:t>
            </a:r>
            <a:r>
              <a:rPr lang="en-GB" sz="2000" b="0" dirty="0"/>
              <a:t>is associated with:</a:t>
            </a:r>
            <a:br>
              <a:rPr lang="en-GB" sz="2000" b="0" dirty="0"/>
            </a:br>
            <a:endParaRPr sz="1800" dirty="0"/>
          </a:p>
        </p:txBody>
      </p:sp>
      <p:sp>
        <p:nvSpPr>
          <p:cNvPr id="4" name="TextBox 3">
            <a:extLst>
              <a:ext uri="{FF2B5EF4-FFF2-40B4-BE49-F238E27FC236}">
                <a16:creationId xmlns:a16="http://schemas.microsoft.com/office/drawing/2014/main" id="{ADD0498D-9E9A-4672-9901-C0DA707DAB4E}"/>
              </a:ext>
            </a:extLst>
          </p:cNvPr>
          <p:cNvSpPr txBox="1"/>
          <p:nvPr/>
        </p:nvSpPr>
        <p:spPr>
          <a:xfrm>
            <a:off x="165503" y="2292367"/>
            <a:ext cx="5325857" cy="707886"/>
          </a:xfrm>
          <a:prstGeom prst="rect">
            <a:avLst/>
          </a:prstGeom>
          <a:noFill/>
        </p:spPr>
        <p:txBody>
          <a:bodyPr wrap="square" rtlCol="0">
            <a:spAutoFit/>
          </a:bodyPr>
          <a:lstStyle/>
          <a:p>
            <a:pPr marL="342900" indent="-342900">
              <a:buFont typeface="Arial" panose="020B0604020202020204" pitchFamily="34" charset="0"/>
              <a:buChar char="•"/>
            </a:pPr>
            <a:r>
              <a:rPr lang="en-GB" sz="2000" dirty="0">
                <a:solidFill>
                  <a:schemeClr val="accent1"/>
                </a:solidFill>
                <a:latin typeface="Montserrat"/>
              </a:rPr>
              <a:t>Poor performance across various aspects</a:t>
            </a:r>
            <a:endParaRPr lang="en-US" sz="2000" dirty="0">
              <a:solidFill>
                <a:schemeClr val="accent1"/>
              </a:solidFill>
              <a:latin typeface="Montserrat"/>
            </a:endParaRPr>
          </a:p>
        </p:txBody>
      </p:sp>
      <p:sp>
        <p:nvSpPr>
          <p:cNvPr id="7" name="TextBox 6">
            <a:extLst>
              <a:ext uri="{FF2B5EF4-FFF2-40B4-BE49-F238E27FC236}">
                <a16:creationId xmlns:a16="http://schemas.microsoft.com/office/drawing/2014/main" id="{48F73CF9-1030-4E24-B2E2-6FEFD697384E}"/>
              </a:ext>
            </a:extLst>
          </p:cNvPr>
          <p:cNvSpPr txBox="1"/>
          <p:nvPr/>
        </p:nvSpPr>
        <p:spPr>
          <a:xfrm>
            <a:off x="165503" y="3000253"/>
            <a:ext cx="4870126" cy="707886"/>
          </a:xfrm>
          <a:prstGeom prst="rect">
            <a:avLst/>
          </a:prstGeom>
          <a:noFill/>
        </p:spPr>
        <p:txBody>
          <a:bodyPr wrap="square" rtlCol="0">
            <a:spAutoFit/>
          </a:bodyPr>
          <a:lstStyle/>
          <a:p>
            <a:pPr marL="342900" indent="-342900">
              <a:buFont typeface="Arial" panose="020B0604020202020204" pitchFamily="34" charset="0"/>
              <a:buChar char="•"/>
            </a:pPr>
            <a:r>
              <a:rPr lang="en-GB" sz="2000" dirty="0">
                <a:solidFill>
                  <a:schemeClr val="accent1"/>
                </a:solidFill>
                <a:latin typeface="Montserrat"/>
                <a:sym typeface="Montserrat"/>
              </a:rPr>
              <a:t>Slow down the formation of your long-term memory.</a:t>
            </a:r>
            <a:endParaRPr lang="en-US" sz="2000" dirty="0">
              <a:solidFill>
                <a:schemeClr val="accent1"/>
              </a:solidFill>
              <a:latin typeface="Montserrat"/>
              <a:sym typeface="Montserrat"/>
            </a:endParaRPr>
          </a:p>
        </p:txBody>
      </p:sp>
      <p:pic>
        <p:nvPicPr>
          <p:cNvPr id="10" name="Picture Placeholder 9">
            <a:extLst>
              <a:ext uri="{FF2B5EF4-FFF2-40B4-BE49-F238E27FC236}">
                <a16:creationId xmlns:a16="http://schemas.microsoft.com/office/drawing/2014/main" id="{35690081-F8C1-492E-9DBB-E4BE720F4E69}"/>
              </a:ext>
            </a:extLst>
          </p:cNvPr>
          <p:cNvPicPr>
            <a:picLocks noGrp="1" noChangeAspect="1"/>
          </p:cNvPicPr>
          <p:nvPr>
            <p:ph type="pic" idx="2"/>
          </p:nvPr>
        </p:nvPicPr>
        <p:blipFill>
          <a:blip r:embed="rId3"/>
          <a:srcRect l="2442" r="2442"/>
          <a:stretch>
            <a:fillRect/>
          </a:stretch>
        </p:blipFill>
        <p:spPr>
          <a:xfrm>
            <a:off x="5349735" y="726281"/>
            <a:ext cx="3152775" cy="3690937"/>
          </a:xfrm>
          <a:prstGeom prst="rect">
            <a:avLst/>
          </a:prstGeom>
        </p:spPr>
      </p:pic>
    </p:spTree>
    <p:extLst>
      <p:ext uri="{BB962C8B-B14F-4D97-AF65-F5344CB8AC3E}">
        <p14:creationId xmlns:p14="http://schemas.microsoft.com/office/powerpoint/2010/main" val="33535500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pic>
        <p:nvPicPr>
          <p:cNvPr id="627" name="Google Shape;627;p64"/>
          <p:cNvPicPr preferRelativeResize="0">
            <a:picLocks noGrp="1"/>
          </p:cNvPicPr>
          <p:nvPr>
            <p:ph type="pic" idx="2"/>
          </p:nvPr>
        </p:nvPicPr>
        <p:blipFill rotWithShape="1">
          <a:blip r:embed="rId3">
            <a:alphaModFix/>
          </a:blip>
          <a:srcRect l="24633" r="18356"/>
          <a:stretch/>
        </p:blipFill>
        <p:spPr>
          <a:xfrm>
            <a:off x="5173175" y="725700"/>
            <a:ext cx="3153300" cy="3692100"/>
          </a:xfrm>
          <a:prstGeom prst="round1Rect">
            <a:avLst>
              <a:gd name="adj" fmla="val 16667"/>
            </a:avLst>
          </a:prstGeom>
        </p:spPr>
      </p:pic>
      <p:sp>
        <p:nvSpPr>
          <p:cNvPr id="3" name="Title 2">
            <a:extLst>
              <a:ext uri="{FF2B5EF4-FFF2-40B4-BE49-F238E27FC236}">
                <a16:creationId xmlns:a16="http://schemas.microsoft.com/office/drawing/2014/main" id="{AAD6AA87-5E58-4A68-AAE2-649B5C141DAA}"/>
              </a:ext>
            </a:extLst>
          </p:cNvPr>
          <p:cNvSpPr>
            <a:spLocks noGrp="1"/>
          </p:cNvSpPr>
          <p:nvPr>
            <p:ph type="title"/>
          </p:nvPr>
        </p:nvSpPr>
        <p:spPr>
          <a:xfrm>
            <a:off x="140422" y="1440490"/>
            <a:ext cx="4766714" cy="1627113"/>
          </a:xfrm>
        </p:spPr>
        <p:txBody>
          <a:bodyPr/>
          <a:lstStyle/>
          <a:p>
            <a:r>
              <a:rPr lang="en-GB" sz="2000" b="0" dirty="0">
                <a:cs typeface="Arial"/>
                <a:sym typeface="Arial"/>
              </a:rPr>
              <a:t>While all-nighters make for good stories, they won’t do much for you in terms of learning effectively.</a:t>
            </a:r>
            <a:endParaRPr lang="en-US" sz="2000" b="0" dirty="0">
              <a:cs typeface="Arial"/>
              <a:sym typeface="Arial"/>
            </a:endParaRPr>
          </a:p>
        </p:txBody>
      </p:sp>
      <p:sp>
        <p:nvSpPr>
          <p:cNvPr id="4" name="Rectangle 3">
            <a:extLst>
              <a:ext uri="{FF2B5EF4-FFF2-40B4-BE49-F238E27FC236}">
                <a16:creationId xmlns:a16="http://schemas.microsoft.com/office/drawing/2014/main" id="{7070FEB9-7902-4860-925C-34E95F129D7F}"/>
              </a:ext>
            </a:extLst>
          </p:cNvPr>
          <p:cNvSpPr/>
          <p:nvPr/>
        </p:nvSpPr>
        <p:spPr>
          <a:xfrm>
            <a:off x="506328" y="2732555"/>
            <a:ext cx="4766713" cy="1015663"/>
          </a:xfrm>
          <a:prstGeom prst="rect">
            <a:avLst/>
          </a:prstGeom>
        </p:spPr>
        <p:txBody>
          <a:bodyPr wrap="square">
            <a:spAutoFit/>
          </a:bodyPr>
          <a:lstStyle/>
          <a:p>
            <a:r>
              <a:rPr lang="en-GB" sz="2000" dirty="0">
                <a:solidFill>
                  <a:schemeClr val="accent1"/>
                </a:solidFill>
                <a:latin typeface="Montserrat"/>
                <a:sym typeface="Montserrat"/>
              </a:rPr>
              <a:t>Instead of measuring the quantity of study time, we should prioritize the quality.</a:t>
            </a:r>
            <a:endParaRPr lang="en-US" sz="2000" dirty="0">
              <a:solidFill>
                <a:schemeClr val="accent1"/>
              </a:solidFill>
              <a:latin typeface="Montserrat"/>
              <a:sym typeface="Montserrat"/>
            </a:endParaRPr>
          </a:p>
        </p:txBody>
      </p:sp>
      <p:sp>
        <p:nvSpPr>
          <p:cNvPr id="7" name="Google Shape;6839;p128">
            <a:extLst>
              <a:ext uri="{FF2B5EF4-FFF2-40B4-BE49-F238E27FC236}">
                <a16:creationId xmlns:a16="http://schemas.microsoft.com/office/drawing/2014/main" id="{5650E7CF-CF31-4FAB-82B6-61EAC04BB74C}"/>
              </a:ext>
            </a:extLst>
          </p:cNvPr>
          <p:cNvSpPr/>
          <p:nvPr/>
        </p:nvSpPr>
        <p:spPr>
          <a:xfrm>
            <a:off x="140422" y="2830453"/>
            <a:ext cx="365906" cy="288513"/>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00B050"/>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8916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1099350" y="910225"/>
            <a:ext cx="6945300" cy="30288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1693350" y="1535375"/>
            <a:ext cx="5757300" cy="1908600"/>
          </a:xfrm>
          <a:prstGeom prst="rect">
            <a:avLst/>
          </a:prstGeom>
        </p:spPr>
        <p:txBody>
          <a:bodyPr spcFirstLastPara="1" wrap="square" lIns="91425" tIns="91425" rIns="91425" bIns="91425" anchor="t" anchorCtr="0">
            <a:noAutofit/>
          </a:bodyPr>
          <a:lstStyle/>
          <a:p>
            <a:pPr lvl="0">
              <a:buClr>
                <a:schemeClr val="dk1"/>
              </a:buClr>
              <a:buSzPts val="1100"/>
            </a:pPr>
            <a:r>
              <a:rPr lang="en-GB" b="0" i="1" dirty="0"/>
              <a:t>“I realized that by only following my passion, I didn’t have many choices.”</a:t>
            </a:r>
            <a:endParaRPr dirty="0"/>
          </a:p>
        </p:txBody>
      </p:sp>
      <p:sp>
        <p:nvSpPr>
          <p:cNvPr id="812" name="Google Shape;812;p71"/>
          <p:cNvSpPr txBox="1">
            <a:spLocks noGrp="1"/>
          </p:cNvSpPr>
          <p:nvPr>
            <p:ph type="subTitle" idx="1"/>
          </p:nvPr>
        </p:nvSpPr>
        <p:spPr>
          <a:xfrm>
            <a:off x="4298850" y="3107017"/>
            <a:ext cx="4042800" cy="498600"/>
          </a:xfrm>
          <a:prstGeom prst="rect">
            <a:avLst/>
          </a:prstGeom>
        </p:spPr>
        <p:txBody>
          <a:bodyPr spcFirstLastPara="1" wrap="square" lIns="91425" tIns="91425" rIns="91425" bIns="91425" anchor="t" anchorCtr="0">
            <a:noAutofit/>
          </a:bodyPr>
          <a:lstStyle/>
          <a:p>
            <a:pPr marL="0" lvl="0" indent="0"/>
            <a:r>
              <a:rPr lang="en" dirty="0"/>
              <a:t>—</a:t>
            </a:r>
            <a:r>
              <a:rPr lang="en-GB" b="0" i="1" dirty="0"/>
              <a:t>Barbara Oakley</a:t>
            </a:r>
            <a:endParaRPr dirty="0"/>
          </a:p>
          <a:p>
            <a:pPr marL="0" lvl="0" indent="0" algn="ctr" rtl="0">
              <a:spcBef>
                <a:spcPts val="0"/>
              </a:spcBef>
              <a:spcAft>
                <a:spcPts val="0"/>
              </a:spcAft>
              <a:buNone/>
            </a:pPr>
            <a:endParaRPr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3"/>
                </a:solidFill>
                <a:latin typeface="Montserrat"/>
                <a:ea typeface="Montserrat"/>
                <a:cs typeface="Montserrat"/>
                <a:sym typeface="Montserrat"/>
              </a:rPr>
              <a:t>“</a:t>
            </a:r>
            <a:endParaRPr sz="7200" b="1">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21869405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7" name="Google Shape;577;p61"/>
          <p:cNvSpPr txBox="1">
            <a:spLocks noGrp="1"/>
          </p:cNvSpPr>
          <p:nvPr>
            <p:ph type="subTitle" idx="2"/>
          </p:nvPr>
        </p:nvSpPr>
        <p:spPr>
          <a:xfrm>
            <a:off x="5229712" y="999099"/>
            <a:ext cx="3999854" cy="1334253"/>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2000" dirty="0"/>
              <a:t>Broaden our passions and open ourselves to many other wonderful opportunities.</a:t>
            </a:r>
            <a:endParaRPr sz="2000" dirty="0"/>
          </a:p>
        </p:txBody>
      </p:sp>
      <p:sp>
        <p:nvSpPr>
          <p:cNvPr id="582" name="Google Shape;582;p61"/>
          <p:cNvSpPr txBox="1">
            <a:spLocks noGrp="1"/>
          </p:cNvSpPr>
          <p:nvPr>
            <p:ph type="title"/>
          </p:nvPr>
        </p:nvSpPr>
        <p:spPr>
          <a:xfrm>
            <a:off x="467670" y="724100"/>
            <a:ext cx="3446620" cy="3945900"/>
          </a:xfrm>
          <a:prstGeom prst="rect">
            <a:avLst/>
          </a:prstGeom>
        </p:spPr>
        <p:txBody>
          <a:bodyPr spcFirstLastPara="1" wrap="square" lIns="91425" tIns="91425" rIns="91425" bIns="91425" anchor="ctr" anchorCtr="0">
            <a:noAutofit/>
          </a:bodyPr>
          <a:lstStyle/>
          <a:p>
            <a:r>
              <a:rPr lang="en-GB" sz="3200" dirty="0"/>
              <a:t>The Problem When You Follow Your Passion</a:t>
            </a:r>
          </a:p>
        </p:txBody>
      </p:sp>
      <p:sp>
        <p:nvSpPr>
          <p:cNvPr id="583" name="Google Shape;583;p61"/>
          <p:cNvSpPr txBox="1">
            <a:spLocks noGrp="1"/>
          </p:cNvSpPr>
          <p:nvPr>
            <p:ph type="title" idx="4294967295"/>
          </p:nvPr>
        </p:nvSpPr>
        <p:spPr>
          <a:xfrm>
            <a:off x="4887550" y="724100"/>
            <a:ext cx="821100" cy="82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a:t>
            </a:r>
            <a:endParaRPr/>
          </a:p>
        </p:txBody>
      </p:sp>
      <p:sp>
        <p:nvSpPr>
          <p:cNvPr id="586" name="Google Shape;586;p61"/>
          <p:cNvSpPr/>
          <p:nvPr/>
        </p:nvSpPr>
        <p:spPr>
          <a:xfrm>
            <a:off x="4400920" y="3313398"/>
            <a:ext cx="821100" cy="8211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7" name="Google Shape;587;p61"/>
          <p:cNvSpPr/>
          <p:nvPr/>
        </p:nvSpPr>
        <p:spPr>
          <a:xfrm>
            <a:off x="4400920" y="1119391"/>
            <a:ext cx="821100" cy="821100"/>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89" name="Google Shape;589;p61"/>
          <p:cNvSpPr txBox="1">
            <a:spLocks noGrp="1"/>
          </p:cNvSpPr>
          <p:nvPr>
            <p:ph type="title" idx="4294967295"/>
          </p:nvPr>
        </p:nvSpPr>
        <p:spPr>
          <a:xfrm>
            <a:off x="4400920" y="1236668"/>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590" name="Google Shape;590;p61"/>
          <p:cNvSpPr txBox="1">
            <a:spLocks noGrp="1"/>
          </p:cNvSpPr>
          <p:nvPr>
            <p:ph type="title" idx="4294967295"/>
          </p:nvPr>
        </p:nvSpPr>
        <p:spPr>
          <a:xfrm>
            <a:off x="4400920" y="3423809"/>
            <a:ext cx="821100" cy="6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9" name="Subtitle 8">
            <a:extLst>
              <a:ext uri="{FF2B5EF4-FFF2-40B4-BE49-F238E27FC236}">
                <a16:creationId xmlns:a16="http://schemas.microsoft.com/office/drawing/2014/main" id="{E3CFED54-3B9F-475E-B37B-ADEEF0993715}"/>
              </a:ext>
            </a:extLst>
          </p:cNvPr>
          <p:cNvSpPr>
            <a:spLocks noGrp="1"/>
          </p:cNvSpPr>
          <p:nvPr>
            <p:ph type="subTitle" idx="3"/>
          </p:nvPr>
        </p:nvSpPr>
        <p:spPr>
          <a:xfrm>
            <a:off x="5067364" y="3178780"/>
            <a:ext cx="3999854" cy="1090335"/>
          </a:xfrm>
        </p:spPr>
        <p:txBody>
          <a:bodyPr/>
          <a:lstStyle/>
          <a:p>
            <a:pPr marL="174625" indent="0"/>
            <a:r>
              <a:rPr lang="en-GB" sz="2000" b="0" dirty="0">
                <a:solidFill>
                  <a:schemeClr val="accent1"/>
                </a:solidFill>
              </a:rPr>
              <a:t>If you improve your learning skills, you can greatly improve your life.</a:t>
            </a:r>
            <a:endParaRPr lang="en-US" sz="2000" b="0" dirty="0">
              <a:solidFill>
                <a:schemeClr val="accent1"/>
              </a:solidFill>
            </a:endParaRPr>
          </a:p>
        </p:txBody>
      </p:sp>
    </p:spTree>
    <p:extLst>
      <p:ext uri="{BB962C8B-B14F-4D97-AF65-F5344CB8AC3E}">
        <p14:creationId xmlns:p14="http://schemas.microsoft.com/office/powerpoint/2010/main" val="250517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7"/>
                                        </p:tgtEl>
                                        <p:attrNameLst>
                                          <p:attrName>style.visibility</p:attrName>
                                        </p:attrNameLst>
                                      </p:cBhvr>
                                      <p:to>
                                        <p:strVal val="visible"/>
                                      </p:to>
                                    </p:set>
                                    <p:animEffect transition="in" filter="fade">
                                      <p:cBhvr>
                                        <p:cTn id="7" dur="1000"/>
                                        <p:tgtEl>
                                          <p:spTgt spid="577"/>
                                        </p:tgtEl>
                                      </p:cBhvr>
                                    </p:animEffect>
                                  </p:childTnLst>
                                </p:cTn>
                              </p:par>
                              <p:par>
                                <p:cTn id="8" presetID="10" presetClass="entr" presetSubtype="0" fill="hold" nodeType="withEffect">
                                  <p:stCondLst>
                                    <p:cond delay="0"/>
                                  </p:stCondLst>
                                  <p:childTnLst>
                                    <p:set>
                                      <p:cBhvr>
                                        <p:cTn id="9" dur="1" fill="hold">
                                          <p:stCondLst>
                                            <p:cond delay="0"/>
                                          </p:stCondLst>
                                        </p:cTn>
                                        <p:tgtEl>
                                          <p:spTgt spid="583"/>
                                        </p:tgtEl>
                                        <p:attrNameLst>
                                          <p:attrName>style.visibility</p:attrName>
                                        </p:attrNameLst>
                                      </p:cBhvr>
                                      <p:to>
                                        <p:strVal val="visible"/>
                                      </p:to>
                                    </p:set>
                                    <p:animEffect transition="in" filter="fade">
                                      <p:cBhvr>
                                        <p:cTn id="10" dur="1000"/>
                                        <p:tgtEl>
                                          <p:spTgt spid="583"/>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par>
                                <p:cTn id="14" presetID="10" presetClass="entr" presetSubtype="0" fill="hold" nodeType="withEffect">
                                  <p:stCondLst>
                                    <p:cond delay="0"/>
                                  </p:stCondLst>
                                  <p:childTnLst>
                                    <p:set>
                                      <p:cBhvr>
                                        <p:cTn id="15" dur="1" fill="hold">
                                          <p:stCondLst>
                                            <p:cond delay="0"/>
                                          </p:stCondLst>
                                        </p:cTn>
                                        <p:tgtEl>
                                          <p:spTgt spid="589"/>
                                        </p:tgtEl>
                                        <p:attrNameLst>
                                          <p:attrName>style.visibility</p:attrName>
                                        </p:attrNameLst>
                                      </p:cBhvr>
                                      <p:to>
                                        <p:strVal val="visible"/>
                                      </p:to>
                                    </p:set>
                                    <p:animEffect transition="in" filter="fade">
                                      <p:cBhvr>
                                        <p:cTn id="16" dur="1000"/>
                                        <p:tgtEl>
                                          <p:spTgt spid="589"/>
                                        </p:tgtEl>
                                      </p:cBhvr>
                                    </p:animEffect>
                                  </p:childTnLst>
                                </p:cTn>
                              </p:par>
                              <p:par>
                                <p:cTn id="17" presetID="10" presetClass="entr" presetSubtype="0" fill="hold" nodeType="withEffect">
                                  <p:stCondLst>
                                    <p:cond delay="0"/>
                                  </p:stCondLst>
                                  <p:childTnLst>
                                    <p:set>
                                      <p:cBhvr>
                                        <p:cTn id="18" dur="1" fill="hold">
                                          <p:stCondLst>
                                            <p:cond delay="0"/>
                                          </p:stCondLst>
                                        </p:cTn>
                                        <p:tgtEl>
                                          <p:spTgt spid="586"/>
                                        </p:tgtEl>
                                        <p:attrNameLst>
                                          <p:attrName>style.visibility</p:attrName>
                                        </p:attrNameLst>
                                      </p:cBhvr>
                                      <p:to>
                                        <p:strVal val="visible"/>
                                      </p:to>
                                    </p:set>
                                    <p:animEffect transition="in" filter="fade">
                                      <p:cBhvr>
                                        <p:cTn id="19" dur="1000"/>
                                        <p:tgtEl>
                                          <p:spTgt spid="586"/>
                                        </p:tgtEl>
                                      </p:cBhvr>
                                    </p:animEffect>
                                  </p:childTnLst>
                                </p:cTn>
                              </p:par>
                              <p:par>
                                <p:cTn id="20" presetID="10" presetClass="entr" presetSubtype="0" fill="hold" nodeType="withEffect">
                                  <p:stCondLst>
                                    <p:cond delay="0"/>
                                  </p:stCondLst>
                                  <p:childTnLst>
                                    <p:set>
                                      <p:cBhvr>
                                        <p:cTn id="21" dur="1" fill="hold">
                                          <p:stCondLst>
                                            <p:cond delay="0"/>
                                          </p:stCondLst>
                                        </p:cTn>
                                        <p:tgtEl>
                                          <p:spTgt spid="590"/>
                                        </p:tgtEl>
                                        <p:attrNameLst>
                                          <p:attrName>style.visibility</p:attrName>
                                        </p:attrNameLst>
                                      </p:cBhvr>
                                      <p:to>
                                        <p:strVal val="visible"/>
                                      </p:to>
                                    </p:set>
                                    <p:animEffect transition="in" filter="fade">
                                      <p:cBhvr>
                                        <p:cTn id="22" dur="1000"/>
                                        <p:tgtEl>
                                          <p:spTgt spid="5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7" name="Google Shape;927;p74"/>
          <p:cNvSpPr txBox="1">
            <a:spLocks noGrp="1"/>
          </p:cNvSpPr>
          <p:nvPr>
            <p:ph type="title" idx="2"/>
          </p:nvPr>
        </p:nvSpPr>
        <p:spPr>
          <a:xfrm>
            <a:off x="5835725"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28" name="Google Shape;928;p74"/>
          <p:cNvSpPr txBox="1">
            <a:spLocks noGrp="1"/>
          </p:cNvSpPr>
          <p:nvPr>
            <p:ph type="title"/>
          </p:nvPr>
        </p:nvSpPr>
        <p:spPr>
          <a:xfrm>
            <a:off x="963261" y="2267455"/>
            <a:ext cx="6094720" cy="1450284"/>
          </a:xfrm>
          <a:prstGeom prst="rect">
            <a:avLst/>
          </a:prstGeom>
        </p:spPr>
        <p:txBody>
          <a:bodyPr spcFirstLastPara="1" wrap="square" lIns="91425" tIns="91425" rIns="91425" bIns="91425" anchor="t" anchorCtr="0">
            <a:noAutofit/>
          </a:bodyPr>
          <a:lstStyle/>
          <a:p>
            <a:pPr lvl="0"/>
            <a:r>
              <a:rPr lang="en-GB" sz="4400" dirty="0"/>
              <a:t>How to actually learn in your sleep</a:t>
            </a:r>
            <a:endParaRPr dirty="0"/>
          </a:p>
        </p:txBody>
      </p:sp>
      <p:sp>
        <p:nvSpPr>
          <p:cNvPr id="929" name="Google Shape;929;p74"/>
          <p:cNvSpPr/>
          <p:nvPr/>
        </p:nvSpPr>
        <p:spPr>
          <a:xfrm flipH="1">
            <a:off x="7194341" y="2992597"/>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1856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pic>
        <p:nvPicPr>
          <p:cNvPr id="1026" name="Picture 2" descr="How does the human brain store information?">
            <a:extLst>
              <a:ext uri="{FF2B5EF4-FFF2-40B4-BE49-F238E27FC236}">
                <a16:creationId xmlns:a16="http://schemas.microsoft.com/office/drawing/2014/main" id="{28207A53-675F-4DF2-9EBF-DC3A259D9D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4771" y="1535634"/>
            <a:ext cx="4327848" cy="2885232"/>
          </a:xfrm>
          <a:prstGeom prst="rect">
            <a:avLst/>
          </a:prstGeom>
          <a:noFill/>
          <a:extLst>
            <a:ext uri="{909E8E84-426E-40DD-AFC4-6F175D3DCCD1}">
              <a14:hiddenFill xmlns:a14="http://schemas.microsoft.com/office/drawing/2010/main">
                <a:solidFill>
                  <a:srgbClr val="FFFFFF"/>
                </a:solidFill>
              </a14:hiddenFill>
            </a:ext>
          </a:extLst>
        </p:spPr>
      </p:pic>
      <p:sp>
        <p:nvSpPr>
          <p:cNvPr id="490" name="Google Shape;490;p59"/>
          <p:cNvSpPr txBox="1">
            <a:spLocks noGrp="1"/>
          </p:cNvSpPr>
          <p:nvPr>
            <p:ph type="title"/>
          </p:nvPr>
        </p:nvSpPr>
        <p:spPr>
          <a:xfrm>
            <a:off x="123462" y="405229"/>
            <a:ext cx="9243481" cy="572700"/>
          </a:xfrm>
          <a:prstGeom prst="rect">
            <a:avLst/>
          </a:prstGeom>
        </p:spPr>
        <p:txBody>
          <a:bodyPr spcFirstLastPara="1" wrap="square" lIns="91425" tIns="91425" rIns="91425" bIns="91425" anchor="t" anchorCtr="0">
            <a:noAutofit/>
          </a:bodyPr>
          <a:lstStyle/>
          <a:p>
            <a:pPr lvl="0"/>
            <a:r>
              <a:rPr lang="en-GB" sz="3200" dirty="0">
                <a:solidFill>
                  <a:schemeClr val="bg1"/>
                </a:solidFill>
              </a:rPr>
              <a:t>I have bad news and good news for you</a:t>
            </a:r>
            <a:endParaRPr sz="3200" dirty="0">
              <a:solidFill>
                <a:schemeClr val="bg1"/>
              </a:solidFill>
            </a:endParaRPr>
          </a:p>
        </p:txBody>
      </p:sp>
      <p:sp>
        <p:nvSpPr>
          <p:cNvPr id="14" name="Rectangle 13">
            <a:extLst>
              <a:ext uri="{FF2B5EF4-FFF2-40B4-BE49-F238E27FC236}">
                <a16:creationId xmlns:a16="http://schemas.microsoft.com/office/drawing/2014/main" id="{A1F801B5-4CAE-49DE-BBD8-060C7844BE62}"/>
              </a:ext>
            </a:extLst>
          </p:cNvPr>
          <p:cNvSpPr/>
          <p:nvPr/>
        </p:nvSpPr>
        <p:spPr>
          <a:xfrm>
            <a:off x="-79212" y="1835974"/>
            <a:ext cx="5223585" cy="1015663"/>
          </a:xfrm>
          <a:prstGeom prst="rect">
            <a:avLst/>
          </a:prstGeom>
        </p:spPr>
        <p:txBody>
          <a:bodyPr wrap="square">
            <a:spAutoFit/>
          </a:bodyPr>
          <a:lstStyle/>
          <a:p>
            <a:pPr marL="342900" indent="-231775">
              <a:buFont typeface="Arial" panose="020B0604020202020204" pitchFamily="34" charset="0"/>
              <a:buChar char="•"/>
            </a:pPr>
            <a:r>
              <a:rPr lang="en-US" sz="2000" dirty="0">
                <a:solidFill>
                  <a:schemeClr val="accent1"/>
                </a:solidFill>
                <a:latin typeface="Montserrat"/>
                <a:sym typeface="Montserrat"/>
              </a:rPr>
              <a:t>The bad news : if you're hoping to learn something by playing a lecture in the background, it won't work.</a:t>
            </a:r>
          </a:p>
        </p:txBody>
      </p:sp>
      <p:sp>
        <p:nvSpPr>
          <p:cNvPr id="16" name="Rectangle 15">
            <a:extLst>
              <a:ext uri="{FF2B5EF4-FFF2-40B4-BE49-F238E27FC236}">
                <a16:creationId xmlns:a16="http://schemas.microsoft.com/office/drawing/2014/main" id="{B9D3A608-E6C9-44E7-8F39-F3285C709BCD}"/>
              </a:ext>
            </a:extLst>
          </p:cNvPr>
          <p:cNvSpPr/>
          <p:nvPr/>
        </p:nvSpPr>
        <p:spPr>
          <a:xfrm>
            <a:off x="-79212" y="3282308"/>
            <a:ext cx="4923438" cy="707886"/>
          </a:xfrm>
          <a:prstGeom prst="rect">
            <a:avLst/>
          </a:prstGeom>
        </p:spPr>
        <p:txBody>
          <a:bodyPr wrap="square">
            <a:spAutoFit/>
          </a:bodyPr>
          <a:lstStyle/>
          <a:p>
            <a:pPr marL="342900" indent="-231775">
              <a:buFont typeface="Arial" panose="020B0604020202020204" pitchFamily="34" charset="0"/>
              <a:buChar char="•"/>
            </a:pPr>
            <a:r>
              <a:rPr lang="en-GB" sz="2000" dirty="0">
                <a:solidFill>
                  <a:schemeClr val="accent1"/>
                </a:solidFill>
                <a:latin typeface="Montserrat"/>
              </a:rPr>
              <a:t>The good news: however, is that you really can learn in your sleep. </a:t>
            </a:r>
            <a:endParaRPr lang="en-US" sz="2000" dirty="0">
              <a:solidFill>
                <a:schemeClr val="accent1"/>
              </a:solidFill>
              <a:latin typeface="Montserrat"/>
            </a:endParaRPr>
          </a:p>
        </p:txBody>
      </p:sp>
    </p:spTree>
    <p:extLst>
      <p:ext uri="{BB962C8B-B14F-4D97-AF65-F5344CB8AC3E}">
        <p14:creationId xmlns:p14="http://schemas.microsoft.com/office/powerpoint/2010/main" val="27711910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6" name="Google Shape;636;p65"/>
          <p:cNvSpPr/>
          <p:nvPr/>
        </p:nvSpPr>
        <p:spPr>
          <a:xfrm>
            <a:off x="2791838" y="2810512"/>
            <a:ext cx="1367700" cy="1367700"/>
          </a:xfrm>
          <a:prstGeom prst="donut">
            <a:avLst>
              <a:gd name="adj" fmla="val 1590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2" descr="Changes That Occur to the Aging Brain | Columbia Mailman | Columbia  University Mailman School of Public Health">
            <a:extLst>
              <a:ext uri="{FF2B5EF4-FFF2-40B4-BE49-F238E27FC236}">
                <a16:creationId xmlns:a16="http://schemas.microsoft.com/office/drawing/2014/main" id="{AFC3EAA7-748D-4BC0-8778-B22025F436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53925" cy="3596467"/>
          </a:xfrm>
          <a:prstGeom prst="rect">
            <a:avLst/>
          </a:prstGeom>
          <a:noFill/>
          <a:extLst>
            <a:ext uri="{909E8E84-426E-40DD-AFC4-6F175D3DCCD1}">
              <a14:hiddenFill xmlns:a14="http://schemas.microsoft.com/office/drawing/2010/main">
                <a:solidFill>
                  <a:srgbClr val="FFFFFF"/>
                </a:solidFill>
              </a14:hiddenFill>
            </a:ext>
          </a:extLst>
        </p:spPr>
      </p:pic>
      <p:sp>
        <p:nvSpPr>
          <p:cNvPr id="633" name="Google Shape;633;p65"/>
          <p:cNvSpPr/>
          <p:nvPr/>
        </p:nvSpPr>
        <p:spPr>
          <a:xfrm rot="10800000">
            <a:off x="3979925" y="1546799"/>
            <a:ext cx="4822048" cy="3339307"/>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1" name="Rectangle 10">
            <a:extLst>
              <a:ext uri="{FF2B5EF4-FFF2-40B4-BE49-F238E27FC236}">
                <a16:creationId xmlns:a16="http://schemas.microsoft.com/office/drawing/2014/main" id="{79C1A343-B4CB-4139-A51A-D95ADCA3FBB1}"/>
              </a:ext>
            </a:extLst>
          </p:cNvPr>
          <p:cNvSpPr/>
          <p:nvPr/>
        </p:nvSpPr>
        <p:spPr>
          <a:xfrm>
            <a:off x="4015988" y="1652668"/>
            <a:ext cx="4749921" cy="3016210"/>
          </a:xfrm>
          <a:prstGeom prst="rect">
            <a:avLst/>
          </a:prstGeom>
        </p:spPr>
        <p:txBody>
          <a:bodyPr wrap="square">
            <a:spAutoFit/>
          </a:bodyPr>
          <a:lstStyle/>
          <a:p>
            <a:pPr>
              <a:spcAft>
                <a:spcPts val="1200"/>
              </a:spcAft>
            </a:pPr>
            <a:r>
              <a:rPr lang="en-GB" sz="2000" b="1" dirty="0">
                <a:solidFill>
                  <a:schemeClr val="accent1"/>
                </a:solidFill>
                <a:latin typeface="Montserrat"/>
              </a:rPr>
              <a:t>So-called slow-wave or non-REM sleep cycles help your brain:</a:t>
            </a:r>
          </a:p>
          <a:p>
            <a:pPr marL="174625" indent="-174625">
              <a:spcAft>
                <a:spcPts val="1200"/>
              </a:spcAft>
              <a:buFont typeface="Arial" panose="020B0604020202020204" pitchFamily="34" charset="0"/>
              <a:buChar char="•"/>
            </a:pPr>
            <a:r>
              <a:rPr lang="en-GB" sz="2000" dirty="0">
                <a:solidFill>
                  <a:schemeClr val="accent1"/>
                </a:solidFill>
                <a:latin typeface="Montserrat"/>
              </a:rPr>
              <a:t>Turns short-term inputs into long-term memories.</a:t>
            </a:r>
          </a:p>
          <a:p>
            <a:pPr marL="174625" indent="-174625">
              <a:spcAft>
                <a:spcPts val="1200"/>
              </a:spcAft>
              <a:buFont typeface="Arial" panose="020B0604020202020204" pitchFamily="34" charset="0"/>
              <a:buChar char="•"/>
            </a:pPr>
            <a:r>
              <a:rPr lang="en-GB" sz="2000" dirty="0">
                <a:solidFill>
                  <a:schemeClr val="accent1"/>
                </a:solidFill>
                <a:latin typeface="Montserrat"/>
              </a:rPr>
              <a:t>Find patterns and connections to existing ideas</a:t>
            </a:r>
          </a:p>
          <a:p>
            <a:pPr marL="174625" indent="-174625">
              <a:spcAft>
                <a:spcPts val="1200"/>
              </a:spcAft>
              <a:buFont typeface="Arial" panose="020B0604020202020204" pitchFamily="34" charset="0"/>
              <a:buChar char="•"/>
            </a:pPr>
            <a:r>
              <a:rPr lang="en-GB" sz="2000" dirty="0">
                <a:solidFill>
                  <a:schemeClr val="accent1"/>
                </a:solidFill>
                <a:latin typeface="Montserrat"/>
              </a:rPr>
              <a:t>Reset the brain's ability to receive new information.</a:t>
            </a:r>
            <a:endParaRPr lang="en-US" sz="2000" dirty="0">
              <a:solidFill>
                <a:schemeClr val="accent1"/>
              </a:solidFill>
              <a:latin typeface="Montserrat"/>
            </a:endParaRPr>
          </a:p>
        </p:txBody>
      </p:sp>
    </p:spTree>
    <p:extLst>
      <p:ext uri="{BB962C8B-B14F-4D97-AF65-F5344CB8AC3E}">
        <p14:creationId xmlns:p14="http://schemas.microsoft.com/office/powerpoint/2010/main" val="306060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36"/>
                                        </p:tgtEl>
                                        <p:attrNameLst>
                                          <p:attrName>style.visibility</p:attrName>
                                        </p:attrNameLst>
                                      </p:cBhvr>
                                      <p:to>
                                        <p:strVal val="visible"/>
                                      </p:to>
                                    </p:set>
                                    <p:animEffect transition="in" filter="fade">
                                      <p:cBhvr>
                                        <p:cTn id="11" dur="1000"/>
                                        <p:tgtEl>
                                          <p:spTgt spid="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pic>
        <p:nvPicPr>
          <p:cNvPr id="1252" name="Google Shape;1252;p89"/>
          <p:cNvPicPr preferRelativeResize="0">
            <a:picLocks noGrp="1"/>
          </p:cNvPicPr>
          <p:nvPr>
            <p:ph type="pic" idx="2"/>
          </p:nvPr>
        </p:nvPicPr>
        <p:blipFill rotWithShape="1">
          <a:blip r:embed="rId3">
            <a:alphaModFix/>
          </a:blip>
          <a:srcRect t="7755" b="7755"/>
          <a:stretch/>
        </p:blipFill>
        <p:spPr>
          <a:xfrm>
            <a:off x="5007000" y="400350"/>
            <a:ext cx="3429000" cy="4343400"/>
          </a:xfrm>
          <a:prstGeom prst="rect">
            <a:avLst/>
          </a:prstGeom>
        </p:spPr>
      </p:pic>
      <p:sp>
        <p:nvSpPr>
          <p:cNvPr id="1254" name="Google Shape;1254;p89"/>
          <p:cNvSpPr txBox="1">
            <a:spLocks noGrp="1"/>
          </p:cNvSpPr>
          <p:nvPr>
            <p:ph type="subTitle" idx="1"/>
          </p:nvPr>
        </p:nvSpPr>
        <p:spPr>
          <a:xfrm>
            <a:off x="753724" y="2849994"/>
            <a:ext cx="4299001" cy="1720019"/>
          </a:xfrm>
          <a:prstGeom prst="rect">
            <a:avLst/>
          </a:prstGeom>
        </p:spPr>
        <p:txBody>
          <a:bodyPr spcFirstLastPara="1" wrap="square" lIns="91425" tIns="91425" rIns="91425" bIns="91425" anchor="t" anchorCtr="0">
            <a:noAutofit/>
          </a:bodyPr>
          <a:lstStyle/>
          <a:p>
            <a:pPr marL="0" lvl="0" indent="0"/>
            <a:r>
              <a:rPr lang="en-GB" sz="2000" dirty="0"/>
              <a:t>But it is important to organize what you learned during the day and ensure that you remember it long term.</a:t>
            </a:r>
            <a:endParaRPr sz="2000" dirty="0"/>
          </a:p>
        </p:txBody>
      </p:sp>
      <p:sp>
        <p:nvSpPr>
          <p:cNvPr id="1255" name="Google Shape;1255;p89"/>
          <p:cNvSpPr/>
          <p:nvPr/>
        </p:nvSpPr>
        <p:spPr>
          <a:xfrm rot="10800000" flipH="1">
            <a:off x="-1806184"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9"/>
          <p:cNvSpPr/>
          <p:nvPr/>
        </p:nvSpPr>
        <p:spPr>
          <a:xfrm>
            <a:off x="3676175" y="411105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Rectangle 4">
            <a:extLst>
              <a:ext uri="{FF2B5EF4-FFF2-40B4-BE49-F238E27FC236}">
                <a16:creationId xmlns:a16="http://schemas.microsoft.com/office/drawing/2014/main" id="{B6577BAC-6209-45CD-B5A4-6C2D31A6B02A}"/>
              </a:ext>
            </a:extLst>
          </p:cNvPr>
          <p:cNvSpPr/>
          <p:nvPr/>
        </p:nvSpPr>
        <p:spPr>
          <a:xfrm>
            <a:off x="753724" y="1747869"/>
            <a:ext cx="4436373" cy="1015663"/>
          </a:xfrm>
          <a:prstGeom prst="rect">
            <a:avLst/>
          </a:prstGeom>
        </p:spPr>
        <p:txBody>
          <a:bodyPr wrap="square">
            <a:spAutoFit/>
          </a:bodyPr>
          <a:lstStyle/>
          <a:p>
            <a:r>
              <a:rPr lang="en-US" sz="2000" dirty="0">
                <a:solidFill>
                  <a:schemeClr val="accent1"/>
                </a:solidFill>
                <a:latin typeface="Montserrat"/>
                <a:sym typeface="Montserrat"/>
              </a:rPr>
              <a:t>Even though you can't use sleep time to put more information into your brain.</a:t>
            </a:r>
          </a:p>
        </p:txBody>
      </p:sp>
      <p:sp>
        <p:nvSpPr>
          <p:cNvPr id="6" name="Rectangle 5">
            <a:extLst>
              <a:ext uri="{FF2B5EF4-FFF2-40B4-BE49-F238E27FC236}">
                <a16:creationId xmlns:a16="http://schemas.microsoft.com/office/drawing/2014/main" id="{93D64179-CD54-41AF-B7C2-C4D0A3C7F768}"/>
              </a:ext>
            </a:extLst>
          </p:cNvPr>
          <p:cNvSpPr/>
          <p:nvPr/>
        </p:nvSpPr>
        <p:spPr>
          <a:xfrm>
            <a:off x="725059" y="977686"/>
            <a:ext cx="4281941" cy="584775"/>
          </a:xfrm>
          <a:prstGeom prst="rect">
            <a:avLst/>
          </a:prstGeom>
        </p:spPr>
        <p:txBody>
          <a:bodyPr wrap="none">
            <a:spAutoFit/>
          </a:bodyPr>
          <a:lstStyle/>
          <a:p>
            <a:r>
              <a:rPr lang="en-GB" sz="3200" b="1" dirty="0">
                <a:solidFill>
                  <a:schemeClr val="accent1"/>
                </a:solidFill>
                <a:latin typeface="Montserrat"/>
              </a:rPr>
              <a:t>Good night's sleep </a:t>
            </a:r>
            <a:endParaRPr lang="en-US" sz="3200" b="1" dirty="0">
              <a:solidFill>
                <a:schemeClr val="accent1"/>
              </a:solidFill>
              <a:latin typeface="Montserrat"/>
            </a:endParaRPr>
          </a:p>
        </p:txBody>
      </p:sp>
    </p:spTree>
    <p:extLst>
      <p:ext uri="{BB962C8B-B14F-4D97-AF65-F5344CB8AC3E}">
        <p14:creationId xmlns:p14="http://schemas.microsoft.com/office/powerpoint/2010/main" val="13544087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pic>
        <p:nvPicPr>
          <p:cNvPr id="1211" name="Google Shape;1211;p84"/>
          <p:cNvPicPr preferRelativeResize="0">
            <a:picLocks noGrp="1"/>
          </p:cNvPicPr>
          <p:nvPr>
            <p:ph type="pic" idx="2"/>
          </p:nvPr>
        </p:nvPicPr>
        <p:blipFill rotWithShape="1">
          <a:blip r:embed="rId3">
            <a:alphaModFix/>
          </a:blip>
          <a:srcRect l="7235" r="7243"/>
          <a:stretch/>
        </p:blipFill>
        <p:spPr>
          <a:xfrm>
            <a:off x="849703" y="1194875"/>
            <a:ext cx="2916900" cy="3410700"/>
          </a:xfrm>
          <a:prstGeom prst="rect">
            <a:avLst/>
          </a:prstGeom>
        </p:spPr>
      </p:pic>
      <p:sp>
        <p:nvSpPr>
          <p:cNvPr id="1212" name="Google Shape;1212;p84"/>
          <p:cNvSpPr txBox="1">
            <a:spLocks noGrp="1"/>
          </p:cNvSpPr>
          <p:nvPr>
            <p:ph type="title"/>
          </p:nvPr>
        </p:nvSpPr>
        <p:spPr>
          <a:xfrm>
            <a:off x="2308153" y="361091"/>
            <a:ext cx="4819612" cy="572700"/>
          </a:xfrm>
          <a:prstGeom prst="rect">
            <a:avLst/>
          </a:prstGeom>
        </p:spPr>
        <p:txBody>
          <a:bodyPr spcFirstLastPara="1" wrap="square" lIns="91425" tIns="91425" rIns="91425" bIns="91425" anchor="t" anchorCtr="0">
            <a:noAutofit/>
          </a:bodyPr>
          <a:lstStyle/>
          <a:p>
            <a:r>
              <a:rPr lang="en-GB" sz="3200" dirty="0">
                <a:solidFill>
                  <a:schemeClr val="bg1"/>
                </a:solidFill>
              </a:rPr>
              <a:t>GOOD NIGHT’S SLEEP </a:t>
            </a:r>
            <a:endParaRPr lang="en-US" sz="3200" dirty="0">
              <a:solidFill>
                <a:schemeClr val="bg1"/>
              </a:solidFill>
            </a:endParaRPr>
          </a:p>
        </p:txBody>
      </p:sp>
      <p:sp>
        <p:nvSpPr>
          <p:cNvPr id="1213" name="Google Shape;1213;p84"/>
          <p:cNvSpPr txBox="1">
            <a:spLocks noGrp="1"/>
          </p:cNvSpPr>
          <p:nvPr>
            <p:ph type="subTitle" idx="1"/>
          </p:nvPr>
        </p:nvSpPr>
        <p:spPr>
          <a:xfrm>
            <a:off x="3624567" y="1560355"/>
            <a:ext cx="5326436" cy="326760"/>
          </a:xfrm>
          <a:prstGeom prst="rect">
            <a:avLst/>
          </a:prstGeom>
        </p:spPr>
        <p:txBody>
          <a:bodyPr spcFirstLastPara="1" wrap="square" lIns="91425" tIns="91425" rIns="91425" bIns="91425" anchor="b" anchorCtr="0">
            <a:noAutofit/>
          </a:bodyPr>
          <a:lstStyle/>
          <a:p>
            <a:r>
              <a:rPr lang="en-US" sz="2000" dirty="0">
                <a:solidFill>
                  <a:schemeClr val="accent1"/>
                </a:solidFill>
              </a:rPr>
              <a:t>Here are some ideas for better sleep:</a:t>
            </a:r>
          </a:p>
        </p:txBody>
      </p:sp>
      <p:sp>
        <p:nvSpPr>
          <p:cNvPr id="1217" name="Google Shape;1217;p84"/>
          <p:cNvSpPr/>
          <p:nvPr/>
        </p:nvSpPr>
        <p:spPr>
          <a:xfrm rot="10800000">
            <a:off x="849703" y="1194875"/>
            <a:ext cx="653501" cy="653518"/>
          </a:xfrm>
          <a:custGeom>
            <a:avLst/>
            <a:gdLst/>
            <a:ahLst/>
            <a:cxnLst/>
            <a:rect l="l" t="t" r="r" b="b"/>
            <a:pathLst>
              <a:path w="37136" h="37137" extrusionOk="0">
                <a:moveTo>
                  <a:pt x="0" y="37136"/>
                </a:moveTo>
                <a:lnTo>
                  <a:pt x="119" y="37136"/>
                </a:lnTo>
                <a:cubicBezTo>
                  <a:pt x="20562" y="37065"/>
                  <a:pt x="37136" y="20455"/>
                  <a:pt x="37136" y="1"/>
                </a:cubicBezTo>
                <a:lnTo>
                  <a:pt x="37136" y="371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4"/>
          <p:cNvSpPr/>
          <p:nvPr/>
        </p:nvSpPr>
        <p:spPr>
          <a:xfrm>
            <a:off x="428150" y="3753450"/>
            <a:ext cx="2196600" cy="21966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14;p84">
            <a:extLst>
              <a:ext uri="{FF2B5EF4-FFF2-40B4-BE49-F238E27FC236}">
                <a16:creationId xmlns:a16="http://schemas.microsoft.com/office/drawing/2014/main" id="{074CED45-35CF-4401-8A48-6636D72D207B}"/>
              </a:ext>
            </a:extLst>
          </p:cNvPr>
          <p:cNvSpPr txBox="1">
            <a:spLocks noGrp="1"/>
          </p:cNvSpPr>
          <p:nvPr>
            <p:ph type="subTitle" idx="3"/>
          </p:nvPr>
        </p:nvSpPr>
        <p:spPr>
          <a:xfrm>
            <a:off x="3786303" y="1723735"/>
            <a:ext cx="5398645" cy="2674403"/>
          </a:xfrm>
          <a:prstGeom prst="rect">
            <a:avLst/>
          </a:prstGeom>
        </p:spPr>
        <p:txBody>
          <a:bodyPr spcFirstLastPara="1" wrap="square" lIns="91425" tIns="91425" rIns="91425" bIns="91425" anchor="t" anchorCtr="0">
            <a:noAutofit/>
          </a:bodyPr>
          <a:lstStyle/>
          <a:p>
            <a:pPr marL="285750" lvl="0" indent="-174625">
              <a:lnSpc>
                <a:spcPct val="150000"/>
              </a:lnSpc>
              <a:buClrTx/>
              <a:buSzPts val="1100"/>
              <a:buFont typeface="Arial" panose="020B0604020202020204" pitchFamily="34" charset="0"/>
              <a:buChar char="•"/>
            </a:pPr>
            <a:r>
              <a:rPr lang="en-US" sz="2000" dirty="0"/>
              <a:t>No caffeine after 2pm.</a:t>
            </a:r>
          </a:p>
          <a:p>
            <a:pPr marL="285750" lvl="0" indent="-174625">
              <a:lnSpc>
                <a:spcPct val="150000"/>
              </a:lnSpc>
              <a:buClrTx/>
              <a:buSzPts val="1100"/>
              <a:buFont typeface="Arial" panose="020B0604020202020204" pitchFamily="34" charset="0"/>
              <a:buChar char="•"/>
            </a:pPr>
            <a:r>
              <a:rPr lang="en-GB" sz="2000" dirty="0"/>
              <a:t>Establish a night and morning routine</a:t>
            </a:r>
            <a:r>
              <a:rPr lang="en-US" sz="2000" dirty="0"/>
              <a:t> </a:t>
            </a:r>
          </a:p>
          <a:p>
            <a:pPr marL="285750" lvl="0" indent="-174625">
              <a:lnSpc>
                <a:spcPct val="150000"/>
              </a:lnSpc>
              <a:buClrTx/>
              <a:buSzPts val="1100"/>
              <a:buFont typeface="Arial" panose="020B0604020202020204" pitchFamily="34" charset="0"/>
              <a:buChar char="•"/>
            </a:pPr>
            <a:r>
              <a:rPr lang="en-GB" sz="2000" dirty="0"/>
              <a:t>Avoid highly stimulating activities before bed</a:t>
            </a:r>
          </a:p>
          <a:p>
            <a:pPr marL="285750" lvl="0" indent="-174625">
              <a:lnSpc>
                <a:spcPct val="150000"/>
              </a:lnSpc>
              <a:buClrTx/>
              <a:buSzPts val="1100"/>
              <a:buFont typeface="Arial" panose="020B0604020202020204" pitchFamily="34" charset="0"/>
              <a:buChar char="•"/>
            </a:pPr>
            <a:r>
              <a:rPr lang="en-US" sz="2000" dirty="0"/>
              <a:t>Improve your sleeping environment</a:t>
            </a:r>
            <a:endParaRPr sz="2000" dirty="0"/>
          </a:p>
        </p:txBody>
      </p:sp>
    </p:spTree>
    <p:extLst>
      <p:ext uri="{BB962C8B-B14F-4D97-AF65-F5344CB8AC3E}">
        <p14:creationId xmlns:p14="http://schemas.microsoft.com/office/powerpoint/2010/main" val="414176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13"/>
                                        </p:tgtEl>
                                        <p:attrNameLst>
                                          <p:attrName>style.visibility</p:attrName>
                                        </p:attrNameLst>
                                      </p:cBhvr>
                                      <p:to>
                                        <p:strVal val="visible"/>
                                      </p:to>
                                    </p:set>
                                    <p:animEffect transition="in" filter="fade">
                                      <p:cBhvr>
                                        <p:cTn id="7" dur="1000"/>
                                        <p:tgtEl>
                                          <p:spTgt spid="1213"/>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97"/>
          <p:cNvSpPr/>
          <p:nvPr/>
        </p:nvSpPr>
        <p:spPr>
          <a:xfrm rot="10800000">
            <a:off x="2694600" y="885450"/>
            <a:ext cx="5496900" cy="30678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7"/>
          <p:cNvSpPr/>
          <p:nvPr/>
        </p:nvSpPr>
        <p:spPr>
          <a:xfrm>
            <a:off x="-895200" y="885450"/>
            <a:ext cx="3105000" cy="30678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9;p63">
            <a:extLst>
              <a:ext uri="{FF2B5EF4-FFF2-40B4-BE49-F238E27FC236}">
                <a16:creationId xmlns:a16="http://schemas.microsoft.com/office/drawing/2014/main" id="{EF3DD7C2-9F53-4327-BA9B-1D2AF2A20C56}"/>
              </a:ext>
            </a:extLst>
          </p:cNvPr>
          <p:cNvSpPr txBox="1">
            <a:spLocks noGrp="1"/>
          </p:cNvSpPr>
          <p:nvPr>
            <p:ph type="title"/>
          </p:nvPr>
        </p:nvSpPr>
        <p:spPr>
          <a:xfrm>
            <a:off x="3395518" y="817695"/>
            <a:ext cx="4555476" cy="3203309"/>
          </a:xfrm>
          <a:prstGeom prst="rect">
            <a:avLst/>
          </a:prstGeom>
        </p:spPr>
        <p:txBody>
          <a:bodyPr spcFirstLastPara="1" wrap="square" lIns="91425" tIns="91425" rIns="91425" bIns="91425" anchor="b" anchorCtr="0">
            <a:noAutofit/>
          </a:bodyPr>
          <a:lstStyle/>
          <a:p>
            <a:r>
              <a:rPr lang="en-US" sz="6600" dirty="0"/>
              <a:t>Improve Your Focus</a:t>
            </a:r>
          </a:p>
        </p:txBody>
      </p:sp>
    </p:spTree>
    <p:extLst>
      <p:ext uri="{BB962C8B-B14F-4D97-AF65-F5344CB8AC3E}">
        <p14:creationId xmlns:p14="http://schemas.microsoft.com/office/powerpoint/2010/main" val="39464740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pic>
        <p:nvPicPr>
          <p:cNvPr id="1252" name="Google Shape;1252;p89"/>
          <p:cNvPicPr preferRelativeResize="0">
            <a:picLocks noGrp="1"/>
          </p:cNvPicPr>
          <p:nvPr>
            <p:ph type="pic" idx="2"/>
          </p:nvPr>
        </p:nvPicPr>
        <p:blipFill rotWithShape="1">
          <a:blip r:embed="rId3">
            <a:alphaModFix/>
          </a:blip>
          <a:srcRect t="7755" b="7755"/>
          <a:stretch/>
        </p:blipFill>
        <p:spPr>
          <a:xfrm>
            <a:off x="5007000" y="400350"/>
            <a:ext cx="3429000" cy="4343400"/>
          </a:xfrm>
          <a:prstGeom prst="rect">
            <a:avLst/>
          </a:prstGeom>
        </p:spPr>
      </p:pic>
      <p:sp>
        <p:nvSpPr>
          <p:cNvPr id="1254" name="Google Shape;1254;p89"/>
          <p:cNvSpPr txBox="1">
            <a:spLocks noGrp="1"/>
          </p:cNvSpPr>
          <p:nvPr>
            <p:ph type="subTitle" idx="1"/>
          </p:nvPr>
        </p:nvSpPr>
        <p:spPr>
          <a:xfrm>
            <a:off x="821689" y="2541000"/>
            <a:ext cx="4126421" cy="1570050"/>
          </a:xfrm>
          <a:prstGeom prst="rect">
            <a:avLst/>
          </a:prstGeom>
        </p:spPr>
        <p:txBody>
          <a:bodyPr spcFirstLastPara="1" wrap="square" lIns="91425" tIns="91425" rIns="91425" bIns="91425" anchor="t" anchorCtr="0">
            <a:noAutofit/>
          </a:bodyPr>
          <a:lstStyle/>
          <a:p>
            <a:pPr marL="0" lvl="0" indent="0"/>
            <a:r>
              <a:rPr lang="en-GB" sz="1800" dirty="0"/>
              <a:t>No matter how much energy you’ve got, if you can’t channel it into your learning project</a:t>
            </a:r>
          </a:p>
          <a:p>
            <a:pPr marL="0" lvl="0" indent="0"/>
            <a:r>
              <a:rPr lang="en-GB" sz="1800" dirty="0"/>
              <a:t>=&gt; If won’t be of much use.</a:t>
            </a:r>
            <a:endParaRPr sz="1800" dirty="0"/>
          </a:p>
        </p:txBody>
      </p:sp>
      <p:sp>
        <p:nvSpPr>
          <p:cNvPr id="1255" name="Google Shape;1255;p89"/>
          <p:cNvSpPr/>
          <p:nvPr/>
        </p:nvSpPr>
        <p:spPr>
          <a:xfrm rot="10800000" flipH="1">
            <a:off x="-1806184" y="-1943003"/>
            <a:ext cx="3679200" cy="3679200"/>
          </a:xfrm>
          <a:prstGeom prst="blockArc">
            <a:avLst>
              <a:gd name="adj1" fmla="val 15904124"/>
              <a:gd name="adj2" fmla="val 21548879"/>
              <a:gd name="adj3" fmla="val 95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9"/>
          <p:cNvSpPr/>
          <p:nvPr/>
        </p:nvSpPr>
        <p:spPr>
          <a:xfrm>
            <a:off x="3676175" y="4111050"/>
            <a:ext cx="2753100" cy="2753100"/>
          </a:xfrm>
          <a:prstGeom prst="donut">
            <a:avLst>
              <a:gd name="adj" fmla="val 1185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9"/>
          <p:cNvSpPr txBox="1">
            <a:spLocks noGrp="1"/>
          </p:cNvSpPr>
          <p:nvPr>
            <p:ph type="title"/>
          </p:nvPr>
        </p:nvSpPr>
        <p:spPr>
          <a:xfrm>
            <a:off x="851134" y="1274348"/>
            <a:ext cx="4126421" cy="1266652"/>
          </a:xfrm>
          <a:prstGeom prst="rect">
            <a:avLst/>
          </a:prstGeom>
        </p:spPr>
        <p:txBody>
          <a:bodyPr spcFirstLastPara="1" wrap="square" lIns="91425" tIns="91425" rIns="91425" bIns="91425" anchor="t" anchorCtr="0">
            <a:noAutofit/>
          </a:bodyPr>
          <a:lstStyle/>
          <a:p>
            <a:pPr lvl="0"/>
            <a:r>
              <a:rPr lang="en-GB" sz="2000" b="0" dirty="0"/>
              <a:t>“Focus” in this context means your ability to actually sit down and study a topic</a:t>
            </a:r>
            <a:endParaRPr sz="2000" dirty="0"/>
          </a:p>
        </p:txBody>
      </p:sp>
    </p:spTree>
    <p:extLst>
      <p:ext uri="{BB962C8B-B14F-4D97-AF65-F5344CB8AC3E}">
        <p14:creationId xmlns:p14="http://schemas.microsoft.com/office/powerpoint/2010/main" val="40132023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2" name="Google Shape;1412;p100"/>
          <p:cNvSpPr txBox="1">
            <a:spLocks noGrp="1"/>
          </p:cNvSpPr>
          <p:nvPr>
            <p:ph type="title" idx="2"/>
          </p:nvPr>
        </p:nvSpPr>
        <p:spPr>
          <a:xfrm>
            <a:off x="713400"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413" name="Google Shape;1413;p100"/>
          <p:cNvSpPr txBox="1">
            <a:spLocks noGrp="1"/>
          </p:cNvSpPr>
          <p:nvPr>
            <p:ph type="title"/>
          </p:nvPr>
        </p:nvSpPr>
        <p:spPr>
          <a:xfrm>
            <a:off x="3999064" y="1836768"/>
            <a:ext cx="3961181" cy="2107017"/>
          </a:xfrm>
          <a:prstGeom prst="rect">
            <a:avLst/>
          </a:prstGeom>
        </p:spPr>
        <p:txBody>
          <a:bodyPr spcFirstLastPara="1" wrap="square" lIns="91425" tIns="91425" rIns="91425" bIns="91425" anchor="t" anchorCtr="0">
            <a:noAutofit/>
          </a:bodyPr>
          <a:lstStyle/>
          <a:p>
            <a:r>
              <a:rPr lang="en-US" sz="5400" dirty="0"/>
              <a:t>You need a tomato</a:t>
            </a:r>
          </a:p>
        </p:txBody>
      </p:sp>
      <p:sp>
        <p:nvSpPr>
          <p:cNvPr id="1414" name="Google Shape;1414;p100"/>
          <p:cNvSpPr/>
          <p:nvPr/>
        </p:nvSpPr>
        <p:spPr>
          <a:xfrm>
            <a:off x="-1723459" y="2992597"/>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00"/>
          <p:cNvSpPr/>
          <p:nvPr/>
        </p:nvSpPr>
        <p:spPr>
          <a:xfrm>
            <a:off x="3081575" y="4226075"/>
            <a:ext cx="1654200" cy="1654200"/>
          </a:xfrm>
          <a:prstGeom prst="donut">
            <a:avLst>
              <a:gd name="adj" fmla="val 1149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1653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947542" y="423939"/>
            <a:ext cx="77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bg1"/>
                </a:solidFill>
                <a:cs typeface="Arial"/>
                <a:sym typeface="Arial"/>
              </a:rPr>
              <a:t>HERE’S H</a:t>
            </a:r>
            <a:r>
              <a:rPr lang="en-GB" sz="3200" dirty="0">
                <a:solidFill>
                  <a:schemeClr val="bg1"/>
                </a:solidFill>
                <a:cs typeface="Arial"/>
                <a:sym typeface="Arial"/>
              </a:rPr>
              <a:t>OW IT WORKS</a:t>
            </a:r>
            <a:endParaRPr sz="3200" dirty="0">
              <a:solidFill>
                <a:schemeClr val="bg1"/>
              </a:solidFill>
              <a:cs typeface="Arial"/>
              <a:sym typeface="Arial"/>
            </a:endParaRPr>
          </a:p>
        </p:txBody>
      </p:sp>
      <p:pic>
        <p:nvPicPr>
          <p:cNvPr id="3074" name="Picture 2" descr="The Pomodoro Technique ® - Sketchplanations">
            <a:extLst>
              <a:ext uri="{FF2B5EF4-FFF2-40B4-BE49-F238E27FC236}">
                <a16:creationId xmlns:a16="http://schemas.microsoft.com/office/drawing/2014/main" id="{29C63C5A-72D8-4582-AB1D-D47B6BDBC4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2595" y="1054142"/>
            <a:ext cx="4781405" cy="4089358"/>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FDC8D3FF-C459-44A8-A07C-6899DC719A5B}"/>
              </a:ext>
            </a:extLst>
          </p:cNvPr>
          <p:cNvSpPr/>
          <p:nvPr/>
        </p:nvSpPr>
        <p:spPr>
          <a:xfrm>
            <a:off x="-115507" y="1244693"/>
            <a:ext cx="4781405" cy="4139595"/>
          </a:xfrm>
          <a:prstGeom prst="rect">
            <a:avLst/>
          </a:prstGeom>
        </p:spPr>
        <p:txBody>
          <a:bodyPr wrap="square">
            <a:spAutoFit/>
          </a:bodyPr>
          <a:lstStyle/>
          <a:p>
            <a:pPr marL="285750" indent="-230188">
              <a:spcAft>
                <a:spcPts val="600"/>
              </a:spcAft>
              <a:buFont typeface="Arial" panose="020B0604020202020204" pitchFamily="34" charset="0"/>
              <a:buChar char="•"/>
            </a:pPr>
            <a:r>
              <a:rPr lang="en-US" sz="2000" dirty="0">
                <a:solidFill>
                  <a:schemeClr val="accent1"/>
                </a:solidFill>
                <a:latin typeface="Montserrat"/>
                <a:sym typeface="Montserrat"/>
              </a:rPr>
              <a:t>Set your timer for 25 minutes.</a:t>
            </a:r>
          </a:p>
          <a:p>
            <a:pPr marL="285750" indent="-230188">
              <a:spcAft>
                <a:spcPts val="600"/>
              </a:spcAft>
              <a:buFont typeface="Arial" panose="020B0604020202020204" pitchFamily="34" charset="0"/>
              <a:buChar char="•"/>
            </a:pPr>
            <a:r>
              <a:rPr lang="en-GB" sz="2000" dirty="0">
                <a:solidFill>
                  <a:schemeClr val="accent1"/>
                </a:solidFill>
                <a:latin typeface="Montserrat"/>
                <a:sym typeface="Montserrat"/>
              </a:rPr>
              <a:t>Don’t interrupt your learning session for anything</a:t>
            </a:r>
          </a:p>
          <a:p>
            <a:pPr marL="285750" indent="-230188">
              <a:spcAft>
                <a:spcPts val="600"/>
              </a:spcAft>
              <a:buFont typeface="Arial" panose="020B0604020202020204" pitchFamily="34" charset="0"/>
              <a:buChar char="•"/>
            </a:pPr>
            <a:r>
              <a:rPr lang="en-GB" sz="2000" dirty="0">
                <a:solidFill>
                  <a:schemeClr val="accent1"/>
                </a:solidFill>
                <a:latin typeface="Montserrat"/>
                <a:sym typeface="Montserrat"/>
              </a:rPr>
              <a:t>Once the timer rings, stop immediately.</a:t>
            </a:r>
          </a:p>
          <a:p>
            <a:pPr marL="285750" indent="-230188">
              <a:spcAft>
                <a:spcPts val="600"/>
              </a:spcAft>
              <a:buFont typeface="Arial" panose="020B0604020202020204" pitchFamily="34" charset="0"/>
              <a:buChar char="•"/>
            </a:pPr>
            <a:r>
              <a:rPr lang="en-GB" sz="2000" dirty="0">
                <a:solidFill>
                  <a:schemeClr val="accent1"/>
                </a:solidFill>
                <a:latin typeface="Montserrat"/>
                <a:sym typeface="Montserrat"/>
              </a:rPr>
              <a:t>Take a quick break of five minutes.</a:t>
            </a:r>
          </a:p>
          <a:p>
            <a:pPr marL="285750" indent="-230188">
              <a:spcAft>
                <a:spcPts val="600"/>
              </a:spcAft>
              <a:buFont typeface="Arial" panose="020B0604020202020204" pitchFamily="34" charset="0"/>
              <a:buChar char="•"/>
            </a:pPr>
            <a:r>
              <a:rPr lang="en-GB" sz="2000" dirty="0">
                <a:solidFill>
                  <a:schemeClr val="accent1"/>
                </a:solidFill>
                <a:latin typeface="Montserrat"/>
                <a:sym typeface="Montserrat"/>
              </a:rPr>
              <a:t>Avoid overly stimulating activities </a:t>
            </a:r>
          </a:p>
          <a:p>
            <a:pPr marL="285750" indent="-230188">
              <a:buFont typeface="Arial" panose="020B0604020202020204" pitchFamily="34" charset="0"/>
              <a:buChar char="•"/>
            </a:pPr>
            <a:r>
              <a:rPr lang="en-GB" sz="2000" dirty="0">
                <a:solidFill>
                  <a:schemeClr val="accent1"/>
                </a:solidFill>
                <a:latin typeface="Montserrat"/>
                <a:sym typeface="Montserrat"/>
              </a:rPr>
              <a:t>Repeat two or three more times before taking a longer break.</a:t>
            </a:r>
          </a:p>
          <a:p>
            <a:pPr marL="285750" indent="-230188"/>
            <a:endParaRPr lang="en-US" sz="1800" dirty="0">
              <a:solidFill>
                <a:schemeClr val="accent1"/>
              </a:solidFill>
            </a:endParaRPr>
          </a:p>
        </p:txBody>
      </p:sp>
    </p:spTree>
    <p:extLst>
      <p:ext uri="{BB962C8B-B14F-4D97-AF65-F5344CB8AC3E}">
        <p14:creationId xmlns:p14="http://schemas.microsoft.com/office/powerpoint/2010/main" val="1465906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527828" y="1375247"/>
            <a:ext cx="4435061" cy="981335"/>
          </a:xfrm>
          <a:prstGeom prst="rect">
            <a:avLst/>
          </a:prstGeom>
        </p:spPr>
        <p:txBody>
          <a:bodyPr spcFirstLastPara="1" wrap="square" lIns="91425" tIns="91425" rIns="91425" bIns="91425" anchor="t" anchorCtr="0">
            <a:noAutofit/>
          </a:bodyPr>
          <a:lstStyle/>
          <a:p>
            <a:pPr lvl="0"/>
            <a:r>
              <a:rPr lang="en-GB" sz="2400" b="0" dirty="0"/>
              <a:t>You need to change your thinking about studying</a:t>
            </a:r>
            <a:endParaRPr sz="2400" b="0" dirty="0"/>
          </a:p>
        </p:txBody>
      </p:sp>
      <p:pic>
        <p:nvPicPr>
          <p:cNvPr id="627" name="Google Shape;627;p64"/>
          <p:cNvPicPr preferRelativeResize="0">
            <a:picLocks noGrp="1"/>
          </p:cNvPicPr>
          <p:nvPr>
            <p:ph type="pic" idx="2"/>
          </p:nvPr>
        </p:nvPicPr>
        <p:blipFill rotWithShape="1">
          <a:blip r:embed="rId3">
            <a:alphaModFix/>
          </a:blip>
          <a:srcRect l="24633" r="18356"/>
          <a:stretch/>
        </p:blipFill>
        <p:spPr>
          <a:xfrm>
            <a:off x="5382579" y="725700"/>
            <a:ext cx="3153300" cy="3692100"/>
          </a:xfrm>
          <a:prstGeom prst="round1Rect">
            <a:avLst>
              <a:gd name="adj" fmla="val 16667"/>
            </a:avLst>
          </a:prstGeom>
        </p:spPr>
      </p:pic>
      <p:sp>
        <p:nvSpPr>
          <p:cNvPr id="4" name="Google Shape;625;p64">
            <a:extLst>
              <a:ext uri="{FF2B5EF4-FFF2-40B4-BE49-F238E27FC236}">
                <a16:creationId xmlns:a16="http://schemas.microsoft.com/office/drawing/2014/main" id="{6548044D-0604-4CC1-9350-05401E911F99}"/>
              </a:ext>
            </a:extLst>
          </p:cNvPr>
          <p:cNvSpPr txBox="1">
            <a:spLocks/>
          </p:cNvSpPr>
          <p:nvPr/>
        </p:nvSpPr>
        <p:spPr>
          <a:xfrm>
            <a:off x="527828" y="2296251"/>
            <a:ext cx="4355615" cy="9813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sz="2400" b="0" dirty="0"/>
              <a:t>You should go outside your comfort zone.</a:t>
            </a:r>
            <a:br>
              <a:rPr lang="en-GB" sz="2400" b="0" dirty="0"/>
            </a:br>
            <a:r>
              <a:rPr lang="en-GB" sz="2400" b="0" dirty="0"/>
              <a:t>Broaden your passions </a:t>
            </a:r>
          </a:p>
        </p:txBody>
      </p:sp>
    </p:spTree>
    <p:extLst>
      <p:ext uri="{BB962C8B-B14F-4D97-AF65-F5344CB8AC3E}">
        <p14:creationId xmlns:p14="http://schemas.microsoft.com/office/powerpoint/2010/main" val="6321037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90" name="Google Shape;490;p59"/>
          <p:cNvSpPr txBox="1">
            <a:spLocks noGrp="1"/>
          </p:cNvSpPr>
          <p:nvPr>
            <p:ph type="title"/>
          </p:nvPr>
        </p:nvSpPr>
        <p:spPr>
          <a:xfrm>
            <a:off x="823966" y="350235"/>
            <a:ext cx="77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bg1"/>
                </a:solidFill>
                <a:cs typeface="Arial"/>
                <a:sym typeface="Arial"/>
              </a:rPr>
              <a:t>WHY DOES IT WORK ? </a:t>
            </a:r>
            <a:endParaRPr sz="3600" dirty="0">
              <a:solidFill>
                <a:schemeClr val="bg1"/>
              </a:solidFill>
              <a:cs typeface="Arial"/>
              <a:sym typeface="Arial"/>
            </a:endParaRPr>
          </a:p>
        </p:txBody>
      </p:sp>
      <p:pic>
        <p:nvPicPr>
          <p:cNvPr id="3074" name="Picture 2" descr="The Pomodoro Technique ® - Sketchplanations">
            <a:extLst>
              <a:ext uri="{FF2B5EF4-FFF2-40B4-BE49-F238E27FC236}">
                <a16:creationId xmlns:a16="http://schemas.microsoft.com/office/drawing/2014/main" id="{29C63C5A-72D8-4582-AB1D-D47B6BDBC4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8238" y="1074944"/>
            <a:ext cx="4655762" cy="406855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FDC8D3FF-C459-44A8-A07C-6899DC719A5B}"/>
              </a:ext>
            </a:extLst>
          </p:cNvPr>
          <p:cNvSpPr/>
          <p:nvPr/>
        </p:nvSpPr>
        <p:spPr>
          <a:xfrm>
            <a:off x="-139604" y="1144321"/>
            <a:ext cx="4711603" cy="4062651"/>
          </a:xfrm>
          <a:prstGeom prst="rect">
            <a:avLst/>
          </a:prstGeom>
        </p:spPr>
        <p:txBody>
          <a:bodyPr wrap="square">
            <a:spAutoFit/>
          </a:bodyPr>
          <a:lstStyle/>
          <a:p>
            <a:pPr marL="285750" lvl="1" indent="-174625">
              <a:spcAft>
                <a:spcPts val="1200"/>
              </a:spcAft>
              <a:buFont typeface="Arial" panose="020B0604020202020204" pitchFamily="34" charset="0"/>
              <a:buChar char="•"/>
            </a:pPr>
            <a:r>
              <a:rPr lang="en-US" sz="2000" dirty="0">
                <a:solidFill>
                  <a:schemeClr val="accent1"/>
                </a:solidFill>
                <a:latin typeface="Montserrat"/>
              </a:rPr>
              <a:t>Multitasking is a myth</a:t>
            </a:r>
          </a:p>
          <a:p>
            <a:pPr marL="285750" indent="-174625">
              <a:spcAft>
                <a:spcPts val="1200"/>
              </a:spcAft>
              <a:buFont typeface="Arial" panose="020B0604020202020204" pitchFamily="34" charset="0"/>
              <a:buChar char="•"/>
            </a:pPr>
            <a:r>
              <a:rPr lang="en-GB" sz="2000" dirty="0">
                <a:solidFill>
                  <a:schemeClr val="accent1"/>
                </a:solidFill>
                <a:latin typeface="Montserrat"/>
              </a:rPr>
              <a:t>Your brain is not set up to do two things at once.</a:t>
            </a:r>
          </a:p>
          <a:p>
            <a:pPr marL="285750" indent="-174625">
              <a:spcAft>
                <a:spcPts val="1200"/>
              </a:spcAft>
              <a:buFont typeface="Arial" panose="020B0604020202020204" pitchFamily="34" charset="0"/>
              <a:buChar char="•"/>
            </a:pPr>
            <a:r>
              <a:rPr lang="en-GB" sz="2000" dirty="0">
                <a:solidFill>
                  <a:schemeClr val="accent1"/>
                </a:solidFill>
                <a:latin typeface="Montserrat"/>
              </a:rPr>
              <a:t>Instead, it quickly switches between tasks</a:t>
            </a:r>
          </a:p>
          <a:p>
            <a:pPr marL="285750" indent="-174625">
              <a:spcAft>
                <a:spcPts val="1200"/>
              </a:spcAft>
              <a:buFont typeface="Arial" panose="020B0604020202020204" pitchFamily="34" charset="0"/>
              <a:buChar char="•"/>
            </a:pPr>
            <a:r>
              <a:rPr lang="en-GB" sz="2000" dirty="0">
                <a:solidFill>
                  <a:schemeClr val="accent1"/>
                </a:solidFill>
                <a:latin typeface="Montserrat"/>
              </a:rPr>
              <a:t>Each switch costs mental bandwidth</a:t>
            </a:r>
          </a:p>
          <a:p>
            <a:pPr marL="285750" indent="-174625">
              <a:buFont typeface="Arial" panose="020B0604020202020204" pitchFamily="34" charset="0"/>
              <a:buChar char="•"/>
            </a:pPr>
            <a:r>
              <a:rPr lang="en-GB" sz="2000" dirty="0">
                <a:solidFill>
                  <a:schemeClr val="accent1"/>
                </a:solidFill>
                <a:latin typeface="Montserrat"/>
              </a:rPr>
              <a:t>Research shows that it can take up to 25 minutes to get back into a focused state.</a:t>
            </a:r>
            <a:endParaRPr lang="en-US" sz="2000" dirty="0">
              <a:solidFill>
                <a:schemeClr val="accent1"/>
              </a:solidFill>
              <a:latin typeface="Montserrat"/>
            </a:endParaRPr>
          </a:p>
          <a:p>
            <a:pPr marL="111125" lvl="1"/>
            <a:endParaRPr lang="en-US" sz="1800" dirty="0">
              <a:solidFill>
                <a:schemeClr val="accent1"/>
              </a:solidFill>
              <a:latin typeface="Montserrat"/>
            </a:endParaRPr>
          </a:p>
        </p:txBody>
      </p:sp>
    </p:spTree>
    <p:extLst>
      <p:ext uri="{BB962C8B-B14F-4D97-AF65-F5344CB8AC3E}">
        <p14:creationId xmlns:p14="http://schemas.microsoft.com/office/powerpoint/2010/main" val="390235231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3" name="Google Shape;1493;p103"/>
          <p:cNvSpPr txBox="1">
            <a:spLocks noGrp="1"/>
          </p:cNvSpPr>
          <p:nvPr>
            <p:ph type="title"/>
          </p:nvPr>
        </p:nvSpPr>
        <p:spPr>
          <a:xfrm>
            <a:off x="820274" y="1264157"/>
            <a:ext cx="4945332" cy="1034015"/>
          </a:xfrm>
          <a:prstGeom prst="rect">
            <a:avLst/>
          </a:prstGeom>
        </p:spPr>
        <p:txBody>
          <a:bodyPr spcFirstLastPara="1" wrap="square" lIns="91425" tIns="91425" rIns="91425" bIns="91425" anchor="t" anchorCtr="0">
            <a:noAutofit/>
          </a:bodyPr>
          <a:lstStyle/>
          <a:p>
            <a:r>
              <a:rPr lang="en-GB" sz="4400" dirty="0"/>
              <a:t>Fight procrastination with the five-minute rule</a:t>
            </a:r>
          </a:p>
        </p:txBody>
      </p:sp>
      <p:sp>
        <p:nvSpPr>
          <p:cNvPr id="1494" name="Google Shape;1494;p103"/>
          <p:cNvSpPr/>
          <p:nvPr/>
        </p:nvSpPr>
        <p:spPr>
          <a:xfrm flipH="1">
            <a:off x="-861376" y="3880800"/>
            <a:ext cx="3363300" cy="3363300"/>
          </a:xfrm>
          <a:prstGeom prst="blockArc">
            <a:avLst>
              <a:gd name="adj1" fmla="val 11500517"/>
              <a:gd name="adj2" fmla="val 20787869"/>
              <a:gd name="adj3" fmla="val 874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03"/>
          <p:cNvSpPr/>
          <p:nvPr/>
        </p:nvSpPr>
        <p:spPr>
          <a:xfrm>
            <a:off x="4112500" y="-1118507"/>
            <a:ext cx="1996800" cy="1996800"/>
          </a:xfrm>
          <a:prstGeom prst="donut">
            <a:avLst>
              <a:gd name="adj" fmla="val 1381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03"/>
          <p:cNvSpPr txBox="1">
            <a:spLocks noGrp="1"/>
          </p:cNvSpPr>
          <p:nvPr>
            <p:ph type="title" idx="2"/>
          </p:nvPr>
        </p:nvSpPr>
        <p:spPr>
          <a:xfrm>
            <a:off x="5484025" y="159372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extLst>
      <p:ext uri="{BB962C8B-B14F-4D97-AF65-F5344CB8AC3E}">
        <p14:creationId xmlns:p14="http://schemas.microsoft.com/office/powerpoint/2010/main" val="16433228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77488" y="724162"/>
            <a:ext cx="4352281" cy="1270200"/>
          </a:xfrm>
          <a:prstGeom prst="rect">
            <a:avLst/>
          </a:prstGeom>
        </p:spPr>
        <p:txBody>
          <a:bodyPr spcFirstLastPara="1" wrap="square" lIns="91425" tIns="91425" rIns="91425" bIns="91425" anchor="t" anchorCtr="0">
            <a:noAutofit/>
          </a:bodyPr>
          <a:lstStyle/>
          <a:p>
            <a:pPr lvl="0"/>
            <a:r>
              <a:rPr lang="en-GB" dirty="0"/>
              <a:t>Potential reasons for procrastination</a:t>
            </a:r>
            <a:endParaRPr dirty="0"/>
          </a:p>
        </p:txBody>
      </p:sp>
      <p:sp>
        <p:nvSpPr>
          <p:cNvPr id="626" name="Google Shape;626;p64"/>
          <p:cNvSpPr txBox="1">
            <a:spLocks noGrp="1"/>
          </p:cNvSpPr>
          <p:nvPr>
            <p:ph type="subTitle" idx="1"/>
          </p:nvPr>
        </p:nvSpPr>
        <p:spPr>
          <a:xfrm>
            <a:off x="-29980" y="1994362"/>
            <a:ext cx="5628943" cy="1664819"/>
          </a:xfrm>
          <a:prstGeom prst="rect">
            <a:avLst/>
          </a:prstGeom>
        </p:spPr>
        <p:txBody>
          <a:bodyPr spcFirstLastPara="1" wrap="square" lIns="91425" tIns="91425" rIns="91425" bIns="91425" anchor="t" anchorCtr="0">
            <a:noAutofit/>
          </a:bodyPr>
          <a:lstStyle/>
          <a:p>
            <a:pPr marL="230188" lvl="0" indent="-230188">
              <a:spcAft>
                <a:spcPts val="600"/>
              </a:spcAft>
              <a:buClrTx/>
              <a:buSzPct val="57000"/>
              <a:buFont typeface="Arial" panose="020B0604020202020204" pitchFamily="34" charset="0"/>
              <a:buChar char="•"/>
            </a:pPr>
            <a:r>
              <a:rPr lang="en-GB" sz="2000" dirty="0"/>
              <a:t>A task might be perceived as too difficult</a:t>
            </a:r>
            <a:br>
              <a:rPr lang="en-GB" sz="2000" dirty="0"/>
            </a:br>
            <a:r>
              <a:rPr lang="en-US" sz="2000" dirty="0"/>
              <a:t>Fear of Failure</a:t>
            </a:r>
          </a:p>
          <a:p>
            <a:pPr marL="230188" lvl="0" indent="-230188">
              <a:spcAft>
                <a:spcPts val="600"/>
              </a:spcAft>
              <a:buClrTx/>
              <a:buSzPct val="57000"/>
              <a:buFont typeface="Arial" panose="020B0604020202020204" pitchFamily="34" charset="0"/>
              <a:buChar char="•"/>
            </a:pPr>
            <a:r>
              <a:rPr lang="en-US" sz="2000" dirty="0"/>
              <a:t>Lack of Confidence</a:t>
            </a:r>
          </a:p>
          <a:p>
            <a:pPr marL="230188" lvl="0" indent="-230188">
              <a:buClrTx/>
              <a:buSzPct val="57000"/>
              <a:buFont typeface="Arial" panose="020B0604020202020204" pitchFamily="34" charset="0"/>
              <a:buChar char="•"/>
            </a:pPr>
            <a:r>
              <a:rPr lang="en-US" sz="2000" dirty="0"/>
              <a:t>Lack of Interest</a:t>
            </a:r>
            <a:endParaRPr sz="2000" dirty="0"/>
          </a:p>
        </p:txBody>
      </p:sp>
      <p:pic>
        <p:nvPicPr>
          <p:cNvPr id="627" name="Google Shape;627;p64"/>
          <p:cNvPicPr preferRelativeResize="0">
            <a:picLocks noGrp="1"/>
          </p:cNvPicPr>
          <p:nvPr>
            <p:ph type="pic" idx="2"/>
          </p:nvPr>
        </p:nvPicPr>
        <p:blipFill rotWithShape="1">
          <a:blip r:embed="rId3">
            <a:alphaModFix/>
          </a:blip>
          <a:srcRect l="24633" r="18356"/>
          <a:stretch/>
        </p:blipFill>
        <p:spPr>
          <a:xfrm>
            <a:off x="5598963" y="795344"/>
            <a:ext cx="3398453" cy="3887702"/>
          </a:xfrm>
          <a:prstGeom prst="round1Rect">
            <a:avLst>
              <a:gd name="adj" fmla="val 16667"/>
            </a:avLst>
          </a:prstGeom>
        </p:spPr>
      </p:pic>
      <p:sp>
        <p:nvSpPr>
          <p:cNvPr id="2" name="Rectangle 1">
            <a:extLst>
              <a:ext uri="{FF2B5EF4-FFF2-40B4-BE49-F238E27FC236}">
                <a16:creationId xmlns:a16="http://schemas.microsoft.com/office/drawing/2014/main" id="{69F0E0E0-CC8E-46FB-99A3-B87DD9A9990F}"/>
              </a:ext>
            </a:extLst>
          </p:cNvPr>
          <p:cNvSpPr/>
          <p:nvPr/>
        </p:nvSpPr>
        <p:spPr>
          <a:xfrm>
            <a:off x="77488" y="3659181"/>
            <a:ext cx="5628943" cy="707886"/>
          </a:xfrm>
          <a:prstGeom prst="rect">
            <a:avLst/>
          </a:prstGeom>
        </p:spPr>
        <p:txBody>
          <a:bodyPr wrap="square">
            <a:spAutoFit/>
          </a:bodyPr>
          <a:lstStyle/>
          <a:p>
            <a:r>
              <a:rPr lang="en-GB" sz="2000" dirty="0">
                <a:solidFill>
                  <a:schemeClr val="accent1"/>
                </a:solidFill>
                <a:latin typeface="Montserrat"/>
                <a:sym typeface="Montserrat"/>
              </a:rPr>
              <a:t>This is where the five-minute rule applies-a simple trick to convince yourself</a:t>
            </a:r>
            <a:endParaRPr lang="en-US" sz="2000" dirty="0">
              <a:solidFill>
                <a:schemeClr val="accent1"/>
              </a:solidFill>
              <a:latin typeface="Montserrat"/>
              <a:sym typeface="Montserrat"/>
            </a:endParaRPr>
          </a:p>
        </p:txBody>
      </p:sp>
    </p:spTree>
    <p:extLst>
      <p:ext uri="{BB962C8B-B14F-4D97-AF65-F5344CB8AC3E}">
        <p14:creationId xmlns:p14="http://schemas.microsoft.com/office/powerpoint/2010/main" val="421025636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71"/>
          <p:cNvSpPr/>
          <p:nvPr/>
        </p:nvSpPr>
        <p:spPr>
          <a:xfrm rot="10800000">
            <a:off x="1099350" y="910225"/>
            <a:ext cx="6945300" cy="30288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txBox="1">
            <a:spLocks noGrp="1"/>
          </p:cNvSpPr>
          <p:nvPr>
            <p:ph type="title"/>
          </p:nvPr>
        </p:nvSpPr>
        <p:spPr>
          <a:xfrm>
            <a:off x="1223258" y="1543199"/>
            <a:ext cx="6697482" cy="1908600"/>
          </a:xfrm>
          <a:prstGeom prst="rect">
            <a:avLst/>
          </a:prstGeom>
        </p:spPr>
        <p:txBody>
          <a:bodyPr spcFirstLastPara="1" wrap="square" lIns="91425" tIns="91425" rIns="91425" bIns="91425" anchor="t" anchorCtr="0">
            <a:noAutofit/>
          </a:bodyPr>
          <a:lstStyle/>
          <a:p>
            <a:pPr lvl="0">
              <a:buClr>
                <a:schemeClr val="dk1"/>
              </a:buClr>
              <a:buSzPts val="1100"/>
            </a:pPr>
            <a:r>
              <a:rPr lang="en-GB" dirty="0"/>
              <a:t>The next time you feel procrastination creeping in, make a deal with yourself to get started on the task for five minutes only</a:t>
            </a:r>
            <a:endParaRPr dirty="0"/>
          </a:p>
        </p:txBody>
      </p:sp>
      <p:sp>
        <p:nvSpPr>
          <p:cNvPr id="813" name="Google Shape;813;p71"/>
          <p:cNvSpPr/>
          <p:nvPr/>
        </p:nvSpPr>
        <p:spPr>
          <a:xfrm rot="10800000" flipH="1">
            <a:off x="-1781434" y="-1583278"/>
            <a:ext cx="3679200" cy="3679200"/>
          </a:xfrm>
          <a:prstGeom prst="blockArc">
            <a:avLst>
              <a:gd name="adj1" fmla="val 15904124"/>
              <a:gd name="adj2" fmla="val 722519"/>
              <a:gd name="adj3" fmla="val 727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1"/>
          <p:cNvSpPr/>
          <p:nvPr/>
        </p:nvSpPr>
        <p:spPr>
          <a:xfrm>
            <a:off x="4159874" y="508649"/>
            <a:ext cx="824400" cy="8244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815" name="Google Shape;815;p71"/>
          <p:cNvSpPr txBox="1"/>
          <p:nvPr/>
        </p:nvSpPr>
        <p:spPr>
          <a:xfrm>
            <a:off x="4137225" y="469175"/>
            <a:ext cx="8697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3"/>
                </a:solidFill>
                <a:latin typeface="Montserrat"/>
                <a:ea typeface="Montserrat"/>
                <a:cs typeface="Montserrat"/>
                <a:sym typeface="Montserrat"/>
              </a:rPr>
              <a:t>“</a:t>
            </a:r>
            <a:endParaRPr sz="7200" b="1">
              <a:solidFill>
                <a:schemeClr val="accent3"/>
              </a:solidFill>
              <a:latin typeface="Montserrat"/>
              <a:ea typeface="Montserrat"/>
              <a:cs typeface="Montserrat"/>
              <a:sym typeface="Montserrat"/>
            </a:endParaRPr>
          </a:p>
        </p:txBody>
      </p:sp>
    </p:spTree>
    <p:extLst>
      <p:ext uri="{BB962C8B-B14F-4D97-AF65-F5344CB8AC3E}">
        <p14:creationId xmlns:p14="http://schemas.microsoft.com/office/powerpoint/2010/main" val="47570888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63"/>
          <p:cNvSpPr txBox="1">
            <a:spLocks noGrp="1"/>
          </p:cNvSpPr>
          <p:nvPr>
            <p:ph type="title" idx="2"/>
          </p:nvPr>
        </p:nvSpPr>
        <p:spPr>
          <a:xfrm>
            <a:off x="1056100" y="1739050"/>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619" name="Google Shape;619;p63"/>
          <p:cNvSpPr txBox="1">
            <a:spLocks noGrp="1"/>
          </p:cNvSpPr>
          <p:nvPr>
            <p:ph type="title"/>
          </p:nvPr>
        </p:nvSpPr>
        <p:spPr>
          <a:xfrm>
            <a:off x="3860177" y="2123350"/>
            <a:ext cx="4320561" cy="1303800"/>
          </a:xfrm>
          <a:prstGeom prst="rect">
            <a:avLst/>
          </a:prstGeom>
        </p:spPr>
        <p:txBody>
          <a:bodyPr spcFirstLastPara="1" wrap="square" lIns="91425" tIns="91425" rIns="91425" bIns="91425" anchor="b" anchorCtr="0">
            <a:noAutofit/>
          </a:bodyPr>
          <a:lstStyle/>
          <a:p>
            <a:r>
              <a:rPr lang="en-GB" sz="4000" dirty="0"/>
              <a:t>Pay attention to your environment</a:t>
            </a:r>
          </a:p>
        </p:txBody>
      </p:sp>
    </p:spTree>
    <p:extLst>
      <p:ext uri="{BB962C8B-B14F-4D97-AF65-F5344CB8AC3E}">
        <p14:creationId xmlns:p14="http://schemas.microsoft.com/office/powerpoint/2010/main" val="357711416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62"/>
          <p:cNvSpPr/>
          <p:nvPr/>
        </p:nvSpPr>
        <p:spPr>
          <a:xfrm>
            <a:off x="922687" y="2000749"/>
            <a:ext cx="658500" cy="658500"/>
          </a:xfrm>
          <a:prstGeom prst="round1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7" name="Google Shape;597;p62"/>
          <p:cNvSpPr/>
          <p:nvPr/>
        </p:nvSpPr>
        <p:spPr>
          <a:xfrm>
            <a:off x="922687" y="3222974"/>
            <a:ext cx="658500" cy="658500"/>
          </a:xfrm>
          <a:prstGeom prst="round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8" name="Google Shape;598;p62"/>
          <p:cNvSpPr/>
          <p:nvPr/>
        </p:nvSpPr>
        <p:spPr>
          <a:xfrm>
            <a:off x="4780800" y="3222974"/>
            <a:ext cx="658500" cy="658500"/>
          </a:xfrm>
          <a:prstGeom prst="round1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599" name="Google Shape;599;p62"/>
          <p:cNvSpPr/>
          <p:nvPr/>
        </p:nvSpPr>
        <p:spPr>
          <a:xfrm>
            <a:off x="4780800" y="2000749"/>
            <a:ext cx="658500" cy="6585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600" name="Google Shape;600;p62"/>
          <p:cNvSpPr txBox="1">
            <a:spLocks noGrp="1"/>
          </p:cNvSpPr>
          <p:nvPr>
            <p:ph type="title" idx="9"/>
          </p:nvPr>
        </p:nvSpPr>
        <p:spPr>
          <a:xfrm>
            <a:off x="922687" y="2103649"/>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601" name="Google Shape;601;p62"/>
          <p:cNvSpPr txBox="1">
            <a:spLocks noGrp="1"/>
          </p:cNvSpPr>
          <p:nvPr>
            <p:ph type="title" idx="14"/>
          </p:nvPr>
        </p:nvSpPr>
        <p:spPr>
          <a:xfrm>
            <a:off x="4780800" y="2103649"/>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602" name="Google Shape;602;p62"/>
          <p:cNvSpPr txBox="1">
            <a:spLocks noGrp="1"/>
          </p:cNvSpPr>
          <p:nvPr>
            <p:ph type="title" idx="15"/>
          </p:nvPr>
        </p:nvSpPr>
        <p:spPr>
          <a:xfrm>
            <a:off x="4780800" y="3325874"/>
            <a:ext cx="658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604" name="Google Shape;604;p62"/>
          <p:cNvSpPr txBox="1">
            <a:spLocks noGrp="1"/>
          </p:cNvSpPr>
          <p:nvPr>
            <p:ph type="subTitle" idx="2"/>
          </p:nvPr>
        </p:nvSpPr>
        <p:spPr>
          <a:xfrm>
            <a:off x="1581186" y="1819794"/>
            <a:ext cx="3250015" cy="994811"/>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dirty="0"/>
              <a:t>Put your phone in a different room and make it hard to access YouTube.</a:t>
            </a:r>
            <a:endParaRPr sz="1800" dirty="0"/>
          </a:p>
        </p:txBody>
      </p:sp>
      <p:sp>
        <p:nvSpPr>
          <p:cNvPr id="606" name="Google Shape;606;p62"/>
          <p:cNvSpPr txBox="1">
            <a:spLocks noGrp="1"/>
          </p:cNvSpPr>
          <p:nvPr>
            <p:ph type="subTitle" idx="4"/>
          </p:nvPr>
        </p:nvSpPr>
        <p:spPr>
          <a:xfrm>
            <a:off x="1581187" y="3068362"/>
            <a:ext cx="3250014" cy="1029926"/>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dirty="0"/>
              <a:t>Set up a simple routine at the beginning of each study session</a:t>
            </a:r>
            <a:endParaRPr sz="1800" dirty="0"/>
          </a:p>
        </p:txBody>
      </p:sp>
      <p:sp>
        <p:nvSpPr>
          <p:cNvPr id="608" name="Google Shape;608;p62"/>
          <p:cNvSpPr txBox="1">
            <a:spLocks noGrp="1"/>
          </p:cNvSpPr>
          <p:nvPr>
            <p:ph type="subTitle" idx="6"/>
          </p:nvPr>
        </p:nvSpPr>
        <p:spPr>
          <a:xfrm>
            <a:off x="5439300" y="1887703"/>
            <a:ext cx="2979495" cy="615600"/>
          </a:xfrm>
          <a:prstGeom prst="rect">
            <a:avLst/>
          </a:prstGeom>
        </p:spPr>
        <p:txBody>
          <a:bodyPr spcFirstLastPara="1" wrap="square" lIns="91425" tIns="91425" rIns="91425" bIns="91425" anchor="t" anchorCtr="0">
            <a:noAutofit/>
          </a:bodyPr>
          <a:lstStyle/>
          <a:p>
            <a:pPr marL="0" lvl="0" indent="0">
              <a:buClr>
                <a:schemeClr val="dk1"/>
              </a:buClr>
              <a:buSzPts val="1100"/>
            </a:pPr>
            <a:r>
              <a:rPr lang="en-GB" sz="1800" dirty="0"/>
              <a:t>Separate your study space from your relaxation space.</a:t>
            </a:r>
            <a:endParaRPr sz="1800" dirty="0"/>
          </a:p>
        </p:txBody>
      </p:sp>
      <p:sp>
        <p:nvSpPr>
          <p:cNvPr id="609" name="Google Shape;609;p62"/>
          <p:cNvSpPr txBox="1">
            <a:spLocks noGrp="1"/>
          </p:cNvSpPr>
          <p:nvPr>
            <p:ph type="title"/>
          </p:nvPr>
        </p:nvSpPr>
        <p:spPr>
          <a:xfrm>
            <a:off x="73320" y="421223"/>
            <a:ext cx="7717200" cy="576000"/>
          </a:xfrm>
          <a:prstGeom prst="rect">
            <a:avLst/>
          </a:prstGeom>
        </p:spPr>
        <p:txBody>
          <a:bodyPr spcFirstLastPara="1" wrap="square" lIns="91425" tIns="91425" rIns="91425" bIns="91425" anchor="t" anchorCtr="0">
            <a:noAutofit/>
          </a:bodyPr>
          <a:lstStyle/>
          <a:p>
            <a:r>
              <a:rPr lang="en-GB" dirty="0"/>
              <a:t>Design environment to support study</a:t>
            </a:r>
            <a:endParaRPr lang="en-GB" sz="3200" dirty="0"/>
          </a:p>
        </p:txBody>
      </p:sp>
      <p:sp>
        <p:nvSpPr>
          <p:cNvPr id="611" name="Google Shape;611;p62"/>
          <p:cNvSpPr txBox="1">
            <a:spLocks noGrp="1"/>
          </p:cNvSpPr>
          <p:nvPr>
            <p:ph type="subTitle" idx="8"/>
          </p:nvPr>
        </p:nvSpPr>
        <p:spPr>
          <a:xfrm>
            <a:off x="5549369" y="3167474"/>
            <a:ext cx="2869426" cy="930814"/>
          </a:xfrm>
          <a:prstGeom prst="rect">
            <a:avLst/>
          </a:prstGeom>
        </p:spPr>
        <p:txBody>
          <a:bodyPr spcFirstLastPara="1" wrap="square" lIns="91425" tIns="91425" rIns="91425" bIns="91425" anchor="t" anchorCtr="0">
            <a:noAutofit/>
          </a:bodyPr>
          <a:lstStyle/>
          <a:p>
            <a:pPr marL="0" lvl="0" indent="0"/>
            <a:r>
              <a:rPr lang="en-GB" sz="1800" dirty="0"/>
              <a:t>Tidying up a room and decluttering your desk</a:t>
            </a:r>
            <a:endParaRPr sz="1800" dirty="0"/>
          </a:p>
        </p:txBody>
      </p:sp>
      <p:sp>
        <p:nvSpPr>
          <p:cNvPr id="612" name="Google Shape;612;p62"/>
          <p:cNvSpPr txBox="1">
            <a:spLocks noGrp="1"/>
          </p:cNvSpPr>
          <p:nvPr>
            <p:ph type="title" idx="13"/>
          </p:nvPr>
        </p:nvSpPr>
        <p:spPr>
          <a:xfrm>
            <a:off x="922687" y="3321374"/>
            <a:ext cx="658500" cy="46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sz="2800" dirty="0"/>
          </a:p>
        </p:txBody>
      </p:sp>
      <p:sp>
        <p:nvSpPr>
          <p:cNvPr id="613" name="Google Shape;613;p62"/>
          <p:cNvSpPr/>
          <p:nvPr/>
        </p:nvSpPr>
        <p:spPr>
          <a:xfrm>
            <a:off x="-325000" y="4019450"/>
            <a:ext cx="1654200" cy="1654200"/>
          </a:xfrm>
          <a:prstGeom prst="donut">
            <a:avLst>
              <a:gd name="adj" fmla="val 1149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128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6"/>
                                        </p:tgtEl>
                                        <p:attrNameLst>
                                          <p:attrName>style.visibility</p:attrName>
                                        </p:attrNameLst>
                                      </p:cBhvr>
                                      <p:to>
                                        <p:strVal val="visible"/>
                                      </p:to>
                                    </p:set>
                                    <p:animEffect transition="in" filter="fade">
                                      <p:cBhvr>
                                        <p:cTn id="7" dur="1000"/>
                                        <p:tgtEl>
                                          <p:spTgt spid="596"/>
                                        </p:tgtEl>
                                      </p:cBhvr>
                                    </p:animEffect>
                                  </p:childTnLst>
                                </p:cTn>
                              </p:par>
                              <p:par>
                                <p:cTn id="8" presetID="10" presetClass="entr" presetSubtype="0" fill="hold" nodeType="withEffect">
                                  <p:stCondLst>
                                    <p:cond delay="0"/>
                                  </p:stCondLst>
                                  <p:childTnLst>
                                    <p:set>
                                      <p:cBhvr>
                                        <p:cTn id="9" dur="1" fill="hold">
                                          <p:stCondLst>
                                            <p:cond delay="0"/>
                                          </p:stCondLst>
                                        </p:cTn>
                                        <p:tgtEl>
                                          <p:spTgt spid="600"/>
                                        </p:tgtEl>
                                        <p:attrNameLst>
                                          <p:attrName>style.visibility</p:attrName>
                                        </p:attrNameLst>
                                      </p:cBhvr>
                                      <p:to>
                                        <p:strVal val="visible"/>
                                      </p:to>
                                    </p:set>
                                    <p:animEffect transition="in" filter="fade">
                                      <p:cBhvr>
                                        <p:cTn id="10" dur="1000"/>
                                        <p:tgtEl>
                                          <p:spTgt spid="600"/>
                                        </p:tgtEl>
                                      </p:cBhvr>
                                    </p:animEffect>
                                  </p:childTnLst>
                                </p:cTn>
                              </p:par>
                              <p:par>
                                <p:cTn id="11" presetID="10" presetClass="entr" presetSubtype="0" fill="hold" nodeType="withEffect">
                                  <p:stCondLst>
                                    <p:cond delay="0"/>
                                  </p:stCondLst>
                                  <p:childTnLst>
                                    <p:set>
                                      <p:cBhvr>
                                        <p:cTn id="12" dur="1" fill="hold">
                                          <p:stCondLst>
                                            <p:cond delay="0"/>
                                          </p:stCondLst>
                                        </p:cTn>
                                        <p:tgtEl>
                                          <p:spTgt spid="604"/>
                                        </p:tgtEl>
                                        <p:attrNameLst>
                                          <p:attrName>style.visibility</p:attrName>
                                        </p:attrNameLst>
                                      </p:cBhvr>
                                      <p:to>
                                        <p:strVal val="visible"/>
                                      </p:to>
                                    </p:set>
                                    <p:animEffect transition="in" filter="fade">
                                      <p:cBhvr>
                                        <p:cTn id="13" dur="1000"/>
                                        <p:tgtEl>
                                          <p:spTgt spid="60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97"/>
                                        </p:tgtEl>
                                        <p:attrNameLst>
                                          <p:attrName>style.visibility</p:attrName>
                                        </p:attrNameLst>
                                      </p:cBhvr>
                                      <p:to>
                                        <p:strVal val="visible"/>
                                      </p:to>
                                    </p:set>
                                    <p:animEffect transition="in" filter="fade">
                                      <p:cBhvr>
                                        <p:cTn id="18" dur="1000"/>
                                        <p:tgtEl>
                                          <p:spTgt spid="597"/>
                                        </p:tgtEl>
                                      </p:cBhvr>
                                    </p:animEffect>
                                  </p:childTnLst>
                                </p:cTn>
                              </p:par>
                              <p:par>
                                <p:cTn id="19" presetID="10" presetClass="entr" presetSubtype="0" fill="hold" nodeType="withEffect">
                                  <p:stCondLst>
                                    <p:cond delay="0"/>
                                  </p:stCondLst>
                                  <p:childTnLst>
                                    <p:set>
                                      <p:cBhvr>
                                        <p:cTn id="20" dur="1" fill="hold">
                                          <p:stCondLst>
                                            <p:cond delay="0"/>
                                          </p:stCondLst>
                                        </p:cTn>
                                        <p:tgtEl>
                                          <p:spTgt spid="606"/>
                                        </p:tgtEl>
                                        <p:attrNameLst>
                                          <p:attrName>style.visibility</p:attrName>
                                        </p:attrNameLst>
                                      </p:cBhvr>
                                      <p:to>
                                        <p:strVal val="visible"/>
                                      </p:to>
                                    </p:set>
                                    <p:animEffect transition="in" filter="fade">
                                      <p:cBhvr>
                                        <p:cTn id="21" dur="1000"/>
                                        <p:tgtEl>
                                          <p:spTgt spid="606"/>
                                        </p:tgtEl>
                                      </p:cBhvr>
                                    </p:animEffect>
                                  </p:childTnLst>
                                </p:cTn>
                              </p:par>
                              <p:par>
                                <p:cTn id="22" presetID="10" presetClass="entr" presetSubtype="0" fill="hold" nodeType="withEffect">
                                  <p:stCondLst>
                                    <p:cond delay="0"/>
                                  </p:stCondLst>
                                  <p:childTnLst>
                                    <p:set>
                                      <p:cBhvr>
                                        <p:cTn id="23" dur="1" fill="hold">
                                          <p:stCondLst>
                                            <p:cond delay="0"/>
                                          </p:stCondLst>
                                        </p:cTn>
                                        <p:tgtEl>
                                          <p:spTgt spid="612"/>
                                        </p:tgtEl>
                                        <p:attrNameLst>
                                          <p:attrName>style.visibility</p:attrName>
                                        </p:attrNameLst>
                                      </p:cBhvr>
                                      <p:to>
                                        <p:strVal val="visible"/>
                                      </p:to>
                                    </p:set>
                                    <p:animEffect transition="in" filter="fade">
                                      <p:cBhvr>
                                        <p:cTn id="24" dur="1000"/>
                                        <p:tgtEl>
                                          <p:spTgt spid="6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99"/>
                                        </p:tgtEl>
                                        <p:attrNameLst>
                                          <p:attrName>style.visibility</p:attrName>
                                        </p:attrNameLst>
                                      </p:cBhvr>
                                      <p:to>
                                        <p:strVal val="visible"/>
                                      </p:to>
                                    </p:set>
                                    <p:animEffect transition="in" filter="fade">
                                      <p:cBhvr>
                                        <p:cTn id="29" dur="1000"/>
                                        <p:tgtEl>
                                          <p:spTgt spid="599"/>
                                        </p:tgtEl>
                                      </p:cBhvr>
                                    </p:animEffect>
                                  </p:childTnLst>
                                </p:cTn>
                              </p:par>
                              <p:par>
                                <p:cTn id="30" presetID="10" presetClass="entr" presetSubtype="0" fill="hold" nodeType="withEffect">
                                  <p:stCondLst>
                                    <p:cond delay="0"/>
                                  </p:stCondLst>
                                  <p:childTnLst>
                                    <p:set>
                                      <p:cBhvr>
                                        <p:cTn id="31" dur="1" fill="hold">
                                          <p:stCondLst>
                                            <p:cond delay="0"/>
                                          </p:stCondLst>
                                        </p:cTn>
                                        <p:tgtEl>
                                          <p:spTgt spid="601"/>
                                        </p:tgtEl>
                                        <p:attrNameLst>
                                          <p:attrName>style.visibility</p:attrName>
                                        </p:attrNameLst>
                                      </p:cBhvr>
                                      <p:to>
                                        <p:strVal val="visible"/>
                                      </p:to>
                                    </p:set>
                                    <p:animEffect transition="in" filter="fade">
                                      <p:cBhvr>
                                        <p:cTn id="32" dur="1000"/>
                                        <p:tgtEl>
                                          <p:spTgt spid="601"/>
                                        </p:tgtEl>
                                      </p:cBhvr>
                                    </p:animEffect>
                                  </p:childTnLst>
                                </p:cTn>
                              </p:par>
                              <p:par>
                                <p:cTn id="33" presetID="10" presetClass="entr" presetSubtype="0" fill="hold" nodeType="withEffect">
                                  <p:stCondLst>
                                    <p:cond delay="0"/>
                                  </p:stCondLst>
                                  <p:childTnLst>
                                    <p:set>
                                      <p:cBhvr>
                                        <p:cTn id="34" dur="1" fill="hold">
                                          <p:stCondLst>
                                            <p:cond delay="0"/>
                                          </p:stCondLst>
                                        </p:cTn>
                                        <p:tgtEl>
                                          <p:spTgt spid="608"/>
                                        </p:tgtEl>
                                        <p:attrNameLst>
                                          <p:attrName>style.visibility</p:attrName>
                                        </p:attrNameLst>
                                      </p:cBhvr>
                                      <p:to>
                                        <p:strVal val="visible"/>
                                      </p:to>
                                    </p:set>
                                    <p:animEffect transition="in" filter="fade">
                                      <p:cBhvr>
                                        <p:cTn id="35" dur="1000"/>
                                        <p:tgtEl>
                                          <p:spTgt spid="60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98"/>
                                        </p:tgtEl>
                                        <p:attrNameLst>
                                          <p:attrName>style.visibility</p:attrName>
                                        </p:attrNameLst>
                                      </p:cBhvr>
                                      <p:to>
                                        <p:strVal val="visible"/>
                                      </p:to>
                                    </p:set>
                                    <p:animEffect transition="in" filter="fade">
                                      <p:cBhvr>
                                        <p:cTn id="40" dur="1000"/>
                                        <p:tgtEl>
                                          <p:spTgt spid="598"/>
                                        </p:tgtEl>
                                      </p:cBhvr>
                                    </p:animEffect>
                                  </p:childTnLst>
                                </p:cTn>
                              </p:par>
                              <p:par>
                                <p:cTn id="41" presetID="10" presetClass="entr" presetSubtype="0" fill="hold" nodeType="withEffect">
                                  <p:stCondLst>
                                    <p:cond delay="0"/>
                                  </p:stCondLst>
                                  <p:childTnLst>
                                    <p:set>
                                      <p:cBhvr>
                                        <p:cTn id="42" dur="1" fill="hold">
                                          <p:stCondLst>
                                            <p:cond delay="0"/>
                                          </p:stCondLst>
                                        </p:cTn>
                                        <p:tgtEl>
                                          <p:spTgt spid="602"/>
                                        </p:tgtEl>
                                        <p:attrNameLst>
                                          <p:attrName>style.visibility</p:attrName>
                                        </p:attrNameLst>
                                      </p:cBhvr>
                                      <p:to>
                                        <p:strVal val="visible"/>
                                      </p:to>
                                    </p:set>
                                    <p:animEffect transition="in" filter="fade">
                                      <p:cBhvr>
                                        <p:cTn id="43" dur="1000"/>
                                        <p:tgtEl>
                                          <p:spTgt spid="602"/>
                                        </p:tgtEl>
                                      </p:cBhvr>
                                    </p:animEffect>
                                  </p:childTnLst>
                                </p:cTn>
                              </p:par>
                              <p:par>
                                <p:cTn id="44" presetID="10" presetClass="entr" presetSubtype="0" fill="hold" nodeType="withEffect">
                                  <p:stCondLst>
                                    <p:cond delay="0"/>
                                  </p:stCondLst>
                                  <p:childTnLst>
                                    <p:set>
                                      <p:cBhvr>
                                        <p:cTn id="45" dur="1" fill="hold">
                                          <p:stCondLst>
                                            <p:cond delay="0"/>
                                          </p:stCondLst>
                                        </p:cTn>
                                        <p:tgtEl>
                                          <p:spTgt spid="611"/>
                                        </p:tgtEl>
                                        <p:attrNameLst>
                                          <p:attrName>style.visibility</p:attrName>
                                        </p:attrNameLst>
                                      </p:cBhvr>
                                      <p:to>
                                        <p:strVal val="visible"/>
                                      </p:to>
                                    </p:set>
                                    <p:animEffect transition="in" filter="fade">
                                      <p:cBhvr>
                                        <p:cTn id="46" dur="1000"/>
                                        <p:tgtEl>
                                          <p:spTgt spid="6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97"/>
          <p:cNvSpPr/>
          <p:nvPr/>
        </p:nvSpPr>
        <p:spPr>
          <a:xfrm rot="10800000">
            <a:off x="2694600" y="885450"/>
            <a:ext cx="5496900" cy="3067800"/>
          </a:xfrm>
          <a:prstGeom prst="round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7"/>
          <p:cNvSpPr/>
          <p:nvPr/>
        </p:nvSpPr>
        <p:spPr>
          <a:xfrm>
            <a:off x="-895200" y="885450"/>
            <a:ext cx="3105000" cy="3067800"/>
          </a:xfrm>
          <a:prstGeom prst="round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9;p63">
            <a:extLst>
              <a:ext uri="{FF2B5EF4-FFF2-40B4-BE49-F238E27FC236}">
                <a16:creationId xmlns:a16="http://schemas.microsoft.com/office/drawing/2014/main" id="{EF3DD7C2-9F53-4327-BA9B-1D2AF2A20C56}"/>
              </a:ext>
            </a:extLst>
          </p:cNvPr>
          <p:cNvSpPr txBox="1">
            <a:spLocks noGrp="1"/>
          </p:cNvSpPr>
          <p:nvPr>
            <p:ph type="title"/>
          </p:nvPr>
        </p:nvSpPr>
        <p:spPr>
          <a:xfrm>
            <a:off x="2831162" y="749941"/>
            <a:ext cx="6019945" cy="3203309"/>
          </a:xfrm>
          <a:prstGeom prst="rect">
            <a:avLst/>
          </a:prstGeom>
        </p:spPr>
        <p:txBody>
          <a:bodyPr spcFirstLastPara="1" wrap="square" lIns="91425" tIns="91425" rIns="91425" bIns="91425" anchor="b" anchorCtr="0">
            <a:noAutofit/>
          </a:bodyPr>
          <a:lstStyle/>
          <a:p>
            <a:r>
              <a:rPr lang="en-GB" sz="6600" dirty="0"/>
              <a:t>Use the Right Study Techniques</a:t>
            </a:r>
          </a:p>
        </p:txBody>
      </p:sp>
    </p:spTree>
    <p:extLst>
      <p:ext uri="{BB962C8B-B14F-4D97-AF65-F5344CB8AC3E}">
        <p14:creationId xmlns:p14="http://schemas.microsoft.com/office/powerpoint/2010/main" val="166692952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7" name="Google Shape;927;p74"/>
          <p:cNvSpPr txBox="1">
            <a:spLocks noGrp="1"/>
          </p:cNvSpPr>
          <p:nvPr>
            <p:ph type="title" idx="2"/>
          </p:nvPr>
        </p:nvSpPr>
        <p:spPr>
          <a:xfrm>
            <a:off x="5835725" y="797275"/>
            <a:ext cx="2595000" cy="16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928" name="Google Shape;928;p74"/>
          <p:cNvSpPr txBox="1">
            <a:spLocks noGrp="1"/>
          </p:cNvSpPr>
          <p:nvPr>
            <p:ph type="title"/>
          </p:nvPr>
        </p:nvSpPr>
        <p:spPr>
          <a:xfrm>
            <a:off x="1197159" y="1015291"/>
            <a:ext cx="4722011" cy="1470084"/>
          </a:xfrm>
          <a:prstGeom prst="rect">
            <a:avLst/>
          </a:prstGeom>
        </p:spPr>
        <p:txBody>
          <a:bodyPr spcFirstLastPara="1" wrap="square" lIns="91425" tIns="91425" rIns="91425" bIns="91425" anchor="t" anchorCtr="0">
            <a:noAutofit/>
          </a:bodyPr>
          <a:lstStyle/>
          <a:p>
            <a:r>
              <a:rPr lang="en-GB" dirty="0"/>
              <a:t>Explain it like I’m five: the Feynman Technique</a:t>
            </a:r>
          </a:p>
        </p:txBody>
      </p:sp>
      <p:sp>
        <p:nvSpPr>
          <p:cNvPr id="929" name="Google Shape;929;p74"/>
          <p:cNvSpPr/>
          <p:nvPr/>
        </p:nvSpPr>
        <p:spPr>
          <a:xfrm flipH="1">
            <a:off x="7194341" y="2992597"/>
            <a:ext cx="3679200" cy="3679200"/>
          </a:xfrm>
          <a:prstGeom prst="blockArc">
            <a:avLst>
              <a:gd name="adj1" fmla="val 15904124"/>
              <a:gd name="adj2" fmla="val 722519"/>
              <a:gd name="adj3" fmla="val 72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06240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4"/>
          <p:cNvSpPr txBox="1">
            <a:spLocks noGrp="1"/>
          </p:cNvSpPr>
          <p:nvPr>
            <p:ph type="title"/>
          </p:nvPr>
        </p:nvSpPr>
        <p:spPr>
          <a:xfrm>
            <a:off x="291377" y="453474"/>
            <a:ext cx="4476508" cy="1270200"/>
          </a:xfrm>
          <a:prstGeom prst="rect">
            <a:avLst/>
          </a:prstGeom>
        </p:spPr>
        <p:txBody>
          <a:bodyPr spcFirstLastPara="1" wrap="square" lIns="91425" tIns="91425" rIns="91425" bIns="91425" anchor="t" anchorCtr="0">
            <a:noAutofit/>
          </a:bodyPr>
          <a:lstStyle/>
          <a:p>
            <a:pPr lvl="0"/>
            <a:r>
              <a:rPr lang="en-GB" dirty="0"/>
              <a:t>What is the Feynman technique?</a:t>
            </a:r>
            <a:endParaRPr dirty="0"/>
          </a:p>
        </p:txBody>
      </p:sp>
      <p:sp>
        <p:nvSpPr>
          <p:cNvPr id="626" name="Google Shape;626;p64"/>
          <p:cNvSpPr txBox="1">
            <a:spLocks noGrp="1"/>
          </p:cNvSpPr>
          <p:nvPr>
            <p:ph type="subTitle" idx="1"/>
          </p:nvPr>
        </p:nvSpPr>
        <p:spPr>
          <a:xfrm>
            <a:off x="328672" y="2478722"/>
            <a:ext cx="4597469" cy="1939078"/>
          </a:xfrm>
          <a:prstGeom prst="rect">
            <a:avLst/>
          </a:prstGeom>
        </p:spPr>
        <p:txBody>
          <a:bodyPr spcFirstLastPara="1" wrap="square" lIns="91425" tIns="91425" rIns="91425" bIns="91425" anchor="t" anchorCtr="0">
            <a:noAutofit/>
          </a:bodyPr>
          <a:lstStyle/>
          <a:p>
            <a:pPr marL="0" lvl="0" indent="0">
              <a:spcAft>
                <a:spcPts val="1200"/>
              </a:spcAft>
              <a:buClr>
                <a:schemeClr val="dk1"/>
              </a:buClr>
              <a:buSzPts val="1100"/>
            </a:pPr>
            <a:r>
              <a:rPr lang="en-US" sz="2000" dirty="0"/>
              <a:t>The Feynman Technique:</a:t>
            </a:r>
            <a:r>
              <a:rPr lang="en-GB" sz="2000" dirty="0"/>
              <a:t> </a:t>
            </a:r>
          </a:p>
          <a:p>
            <a:pPr marL="341313" lvl="0" indent="-166688">
              <a:spcAft>
                <a:spcPts val="1200"/>
              </a:spcAft>
              <a:buClrTx/>
              <a:buSzPts val="1100"/>
              <a:buFont typeface="Arial" panose="020B0604020202020204" pitchFamily="34" charset="0"/>
              <a:buChar char="•"/>
            </a:pPr>
            <a:r>
              <a:rPr lang="en-GB" sz="2000" dirty="0"/>
              <a:t>Breaking an idea or concept down into its components </a:t>
            </a:r>
          </a:p>
          <a:p>
            <a:pPr marL="341313" lvl="0" indent="-166688">
              <a:buClrTx/>
              <a:buSzPts val="1100"/>
              <a:buFont typeface="Arial" panose="020B0604020202020204" pitchFamily="34" charset="0"/>
              <a:buChar char="•"/>
            </a:pPr>
            <a:r>
              <a:rPr lang="en-GB" sz="2000" dirty="0"/>
              <a:t>Explaining it (in your own words) as simply as possible.</a:t>
            </a:r>
            <a:endParaRPr sz="2000" dirty="0"/>
          </a:p>
        </p:txBody>
      </p:sp>
      <p:pic>
        <p:nvPicPr>
          <p:cNvPr id="627" name="Google Shape;627;p64"/>
          <p:cNvPicPr preferRelativeResize="0">
            <a:picLocks noGrp="1"/>
          </p:cNvPicPr>
          <p:nvPr>
            <p:ph type="pic" idx="2"/>
          </p:nvPr>
        </p:nvPicPr>
        <p:blipFill rotWithShape="1">
          <a:blip r:embed="rId3">
            <a:alphaModFix/>
          </a:blip>
          <a:srcRect l="24633" r="18356"/>
          <a:stretch/>
        </p:blipFill>
        <p:spPr>
          <a:xfrm>
            <a:off x="5173175" y="725700"/>
            <a:ext cx="3153300" cy="3692100"/>
          </a:xfrm>
          <a:prstGeom prst="round1Rect">
            <a:avLst>
              <a:gd name="adj" fmla="val 16667"/>
            </a:avLst>
          </a:prstGeom>
        </p:spPr>
      </p:pic>
      <p:sp>
        <p:nvSpPr>
          <p:cNvPr id="3" name="Rectangle 2">
            <a:extLst>
              <a:ext uri="{FF2B5EF4-FFF2-40B4-BE49-F238E27FC236}">
                <a16:creationId xmlns:a16="http://schemas.microsoft.com/office/drawing/2014/main" id="{A80D155B-D27F-4754-9F20-369D06E1FC75}"/>
              </a:ext>
            </a:extLst>
          </p:cNvPr>
          <p:cNvSpPr/>
          <p:nvPr/>
        </p:nvSpPr>
        <p:spPr>
          <a:xfrm>
            <a:off x="291377" y="1770836"/>
            <a:ext cx="5173175" cy="707886"/>
          </a:xfrm>
          <a:prstGeom prst="rect">
            <a:avLst/>
          </a:prstGeom>
        </p:spPr>
        <p:txBody>
          <a:bodyPr wrap="square">
            <a:spAutoFit/>
          </a:bodyPr>
          <a:lstStyle/>
          <a:p>
            <a:r>
              <a:rPr lang="en-GB" sz="2000" dirty="0">
                <a:solidFill>
                  <a:schemeClr val="accent1"/>
                </a:solidFill>
                <a:latin typeface="Montserrat"/>
                <a:sym typeface="Montserrat"/>
              </a:rPr>
              <a:t>Coined after the famous physicist Richard Feynman</a:t>
            </a:r>
            <a:endParaRPr lang="en-US" sz="2000" dirty="0">
              <a:solidFill>
                <a:schemeClr val="accent1"/>
              </a:solidFill>
              <a:latin typeface="Montserrat"/>
              <a:sym typeface="Montserrat"/>
            </a:endParaRPr>
          </a:p>
        </p:txBody>
      </p:sp>
    </p:spTree>
    <p:extLst>
      <p:ext uri="{BB962C8B-B14F-4D97-AF65-F5344CB8AC3E}">
        <p14:creationId xmlns:p14="http://schemas.microsoft.com/office/powerpoint/2010/main" val="241888268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6" name="Google Shape;626;p64"/>
          <p:cNvSpPr txBox="1">
            <a:spLocks noGrp="1"/>
          </p:cNvSpPr>
          <p:nvPr>
            <p:ph type="subTitle" idx="1"/>
          </p:nvPr>
        </p:nvSpPr>
        <p:spPr>
          <a:xfrm>
            <a:off x="157951" y="1192866"/>
            <a:ext cx="5990700" cy="3264834"/>
          </a:xfrm>
          <a:prstGeom prst="rect">
            <a:avLst/>
          </a:prstGeom>
        </p:spPr>
        <p:txBody>
          <a:bodyPr spcFirstLastPara="1" wrap="square" lIns="91425" tIns="91425" rIns="91425" bIns="91425" anchor="t" anchorCtr="0">
            <a:noAutofit/>
          </a:bodyPr>
          <a:lstStyle/>
          <a:p>
            <a:pPr marL="0" lvl="0" indent="0">
              <a:lnSpc>
                <a:spcPct val="150000"/>
              </a:lnSpc>
              <a:buClr>
                <a:schemeClr val="dk1"/>
              </a:buClr>
              <a:buSzPts val="1100"/>
            </a:pPr>
            <a:r>
              <a:rPr lang="en-GB" sz="2000" dirty="0"/>
              <a:t>Step 1: Choose a concept/topic to learn </a:t>
            </a:r>
          </a:p>
          <a:p>
            <a:pPr marL="0" lvl="0" indent="0">
              <a:lnSpc>
                <a:spcPct val="150000"/>
              </a:lnSpc>
              <a:buClr>
                <a:schemeClr val="dk1"/>
              </a:buClr>
              <a:buSzPts val="1100"/>
            </a:pPr>
            <a:r>
              <a:rPr lang="en-GB" sz="2000" dirty="0"/>
              <a:t>Step 2: Explain the concept in a simple way according to your understanding</a:t>
            </a:r>
          </a:p>
          <a:p>
            <a:pPr marL="0" lvl="0" indent="0">
              <a:lnSpc>
                <a:spcPct val="150000"/>
              </a:lnSpc>
              <a:buClr>
                <a:schemeClr val="dk1"/>
              </a:buClr>
              <a:buSzPts val="1100"/>
            </a:pPr>
            <a:r>
              <a:rPr lang="en-GB" sz="2000" dirty="0"/>
              <a:t>Step 3: Identify gaps in knowledge of the topic for further research</a:t>
            </a:r>
          </a:p>
          <a:p>
            <a:pPr marL="0" lvl="0" indent="0">
              <a:lnSpc>
                <a:spcPct val="150000"/>
              </a:lnSpc>
              <a:buClr>
                <a:schemeClr val="dk1"/>
              </a:buClr>
              <a:buSzPts val="1100"/>
            </a:pPr>
            <a:r>
              <a:rPr lang="en-GB" sz="2000" dirty="0"/>
              <a:t>Step 4: Simplify the information and repeat the process</a:t>
            </a:r>
            <a:endParaRPr sz="2000" dirty="0"/>
          </a:p>
        </p:txBody>
      </p:sp>
      <p:sp>
        <p:nvSpPr>
          <p:cNvPr id="5" name="Rectangle 4">
            <a:extLst>
              <a:ext uri="{FF2B5EF4-FFF2-40B4-BE49-F238E27FC236}">
                <a16:creationId xmlns:a16="http://schemas.microsoft.com/office/drawing/2014/main" id="{034A27C1-1F6E-446D-9D30-AA0D8031F98C}"/>
              </a:ext>
            </a:extLst>
          </p:cNvPr>
          <p:cNvSpPr/>
          <p:nvPr/>
        </p:nvSpPr>
        <p:spPr>
          <a:xfrm>
            <a:off x="0" y="533400"/>
            <a:ext cx="7770076" cy="523220"/>
          </a:xfrm>
          <a:prstGeom prst="rect">
            <a:avLst/>
          </a:prstGeom>
        </p:spPr>
        <p:txBody>
          <a:bodyPr wrap="none">
            <a:spAutoFit/>
          </a:bodyPr>
          <a:lstStyle/>
          <a:p>
            <a:r>
              <a:rPr lang="en-GB" sz="2800" b="1" dirty="0">
                <a:solidFill>
                  <a:schemeClr val="accent1"/>
                </a:solidFill>
                <a:latin typeface="Montserrat"/>
                <a:sym typeface="Montserrat"/>
              </a:rPr>
              <a:t>Apply the Feynman technique to a topic</a:t>
            </a:r>
            <a:endParaRPr lang="en-US" sz="2800" b="1" dirty="0">
              <a:solidFill>
                <a:schemeClr val="accent1"/>
              </a:solidFill>
              <a:latin typeface="Montserrat"/>
              <a:sym typeface="Montserrat"/>
            </a:endParaRPr>
          </a:p>
        </p:txBody>
      </p:sp>
      <p:pic>
        <p:nvPicPr>
          <p:cNvPr id="1026" name="Picture 2" descr="Kỹ thuật Feynman là gì? Cách học kỹ thuật feynman">
            <a:extLst>
              <a:ext uri="{FF2B5EF4-FFF2-40B4-BE49-F238E27FC236}">
                <a16:creationId xmlns:a16="http://schemas.microsoft.com/office/drawing/2014/main" id="{924B11BF-FA5E-47CE-8584-0DD9523FA224}"/>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1456" r="11456"/>
          <a:stretch>
            <a:fillRect/>
          </a:stretch>
        </p:blipFill>
        <p:spPr bwMode="auto">
          <a:xfrm>
            <a:off x="5842263" y="1056620"/>
            <a:ext cx="3301737" cy="386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6354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0"/>
          <p:cNvSpPr txBox="1">
            <a:spLocks noGrp="1"/>
          </p:cNvSpPr>
          <p:nvPr>
            <p:ph type="title"/>
          </p:nvPr>
        </p:nvSpPr>
        <p:spPr>
          <a:xfrm>
            <a:off x="373380" y="1696756"/>
            <a:ext cx="8267700" cy="1939200"/>
          </a:xfrm>
          <a:prstGeom prst="rect">
            <a:avLst/>
          </a:prstGeom>
        </p:spPr>
        <p:txBody>
          <a:bodyPr spcFirstLastPara="1" wrap="square" lIns="91425" tIns="91425" rIns="91425" bIns="91425" anchor="t" anchorCtr="0">
            <a:noAutofit/>
          </a:bodyPr>
          <a:lstStyle/>
          <a:p>
            <a:pPr lvl="0">
              <a:buClr>
                <a:schemeClr val="dk1"/>
              </a:buClr>
              <a:buSzPts val="1100"/>
            </a:pPr>
            <a:r>
              <a:rPr lang="en-GB" sz="3600" dirty="0">
                <a:latin typeface="+mn-lt"/>
              </a:rPr>
              <a:t>What is the main barrier that prevents you from facing difficult challenges?</a:t>
            </a:r>
            <a:endParaRPr sz="3600" dirty="0">
              <a:latin typeface="+mn-lt"/>
            </a:endParaRPr>
          </a:p>
        </p:txBody>
      </p:sp>
    </p:spTree>
    <p:extLst>
      <p:ext uri="{BB962C8B-B14F-4D97-AF65-F5344CB8AC3E}">
        <p14:creationId xmlns:p14="http://schemas.microsoft.com/office/powerpoint/2010/main" val="366193989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056"/>
        <p:cNvGrpSpPr/>
        <p:nvPr/>
      </p:nvGrpSpPr>
      <p:grpSpPr>
        <a:xfrm>
          <a:off x="0" y="0"/>
          <a:ext cx="0" cy="0"/>
          <a:chOff x="0" y="0"/>
          <a:chExt cx="0" cy="0"/>
        </a:xfrm>
      </p:grpSpPr>
      <p:sp>
        <p:nvSpPr>
          <p:cNvPr id="6057" name="Google Shape;6057;p116"/>
          <p:cNvSpPr txBox="1">
            <a:spLocks noGrp="1"/>
          </p:cNvSpPr>
          <p:nvPr>
            <p:ph type="title"/>
          </p:nvPr>
        </p:nvSpPr>
        <p:spPr>
          <a:xfrm>
            <a:off x="2060972" y="1089318"/>
            <a:ext cx="5022055" cy="17610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 </a:t>
            </a:r>
            <a:r>
              <a:rPr lang="en-US" dirty="0"/>
              <a:t>FOR WATCHING</a:t>
            </a:r>
            <a:endParaRPr dirty="0"/>
          </a:p>
        </p:txBody>
      </p:sp>
      <p:sp>
        <p:nvSpPr>
          <p:cNvPr id="2" name="TextBox 1">
            <a:extLst>
              <a:ext uri="{FF2B5EF4-FFF2-40B4-BE49-F238E27FC236}">
                <a16:creationId xmlns:a16="http://schemas.microsoft.com/office/drawing/2014/main" id="{2E99B662-D210-4F95-86CE-0610527976E4}"/>
              </a:ext>
            </a:extLst>
          </p:cNvPr>
          <p:cNvSpPr txBox="1"/>
          <p:nvPr/>
        </p:nvSpPr>
        <p:spPr>
          <a:xfrm>
            <a:off x="6530340" y="4434840"/>
            <a:ext cx="3063240" cy="338554"/>
          </a:xfrm>
          <a:prstGeom prst="rect">
            <a:avLst/>
          </a:prstGeom>
          <a:noFill/>
        </p:spPr>
        <p:txBody>
          <a:bodyPr wrap="square" rtlCol="0">
            <a:spAutoFit/>
          </a:bodyPr>
          <a:lstStyle/>
          <a:p>
            <a:r>
              <a:rPr lang="en-US" sz="1600" dirty="0">
                <a:latin typeface="Montserrat" panose="020B0604020202020204" charset="0"/>
              </a:rPr>
              <a:t>Pham Minh </a:t>
            </a:r>
            <a:r>
              <a:rPr lang="en-US" sz="1600" dirty="0" err="1">
                <a:latin typeface="Montserrat" panose="020B0604020202020204" charset="0"/>
              </a:rPr>
              <a:t>Nhut</a:t>
            </a:r>
            <a:endParaRPr lang="en-US" sz="1600" dirty="0">
              <a:latin typeface="Montserrat" panose="020B0604020202020204" charset="0"/>
            </a:endParaRPr>
          </a:p>
        </p:txBody>
      </p:sp>
    </p:spTree>
    <p:extLst>
      <p:ext uri="{BB962C8B-B14F-4D97-AF65-F5344CB8AC3E}">
        <p14:creationId xmlns:p14="http://schemas.microsoft.com/office/powerpoint/2010/main" val="3327552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5" name="Picture 4">
            <a:extLst>
              <a:ext uri="{FF2B5EF4-FFF2-40B4-BE49-F238E27FC236}">
                <a16:creationId xmlns:a16="http://schemas.microsoft.com/office/drawing/2014/main" id="{375839CC-B115-4446-B34A-B98010CDC810}"/>
              </a:ext>
            </a:extLst>
          </p:cNvPr>
          <p:cNvPicPr>
            <a:picLocks noChangeAspect="1"/>
          </p:cNvPicPr>
          <p:nvPr/>
        </p:nvPicPr>
        <p:blipFill>
          <a:blip r:embed="rId3"/>
          <a:stretch>
            <a:fillRect/>
          </a:stretch>
        </p:blipFill>
        <p:spPr>
          <a:xfrm>
            <a:off x="6326770" y="1373053"/>
            <a:ext cx="2817230" cy="2817230"/>
          </a:xfrm>
          <a:prstGeom prst="rect">
            <a:avLst/>
          </a:prstGeom>
        </p:spPr>
      </p:pic>
      <p:grpSp>
        <p:nvGrpSpPr>
          <p:cNvPr id="2" name="Group 1">
            <a:extLst>
              <a:ext uri="{FF2B5EF4-FFF2-40B4-BE49-F238E27FC236}">
                <a16:creationId xmlns:a16="http://schemas.microsoft.com/office/drawing/2014/main" id="{D2062FCE-AA71-4BBE-821E-3F4AE5BE27BB}"/>
              </a:ext>
            </a:extLst>
          </p:cNvPr>
          <p:cNvGrpSpPr/>
          <p:nvPr/>
        </p:nvGrpSpPr>
        <p:grpSpPr>
          <a:xfrm>
            <a:off x="5017023" y="2781668"/>
            <a:ext cx="1771349" cy="1087376"/>
            <a:chOff x="1312271" y="3460836"/>
            <a:chExt cx="1771349" cy="1087376"/>
          </a:xfrm>
        </p:grpSpPr>
        <p:sp>
          <p:nvSpPr>
            <p:cNvPr id="58" name="Google Shape;6772;p128">
              <a:extLst>
                <a:ext uri="{FF2B5EF4-FFF2-40B4-BE49-F238E27FC236}">
                  <a16:creationId xmlns:a16="http://schemas.microsoft.com/office/drawing/2014/main" id="{A6CEC9AC-12E6-4AD1-A55E-7717A01B8F50}"/>
                </a:ext>
              </a:extLst>
            </p:cNvPr>
            <p:cNvSpPr/>
            <p:nvPr/>
          </p:nvSpPr>
          <p:spPr>
            <a:xfrm rot="16200000">
              <a:off x="1682177" y="3146769"/>
              <a:ext cx="1087376" cy="1715510"/>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951C6307-AF45-44B6-B6A4-91D1AB7FAD84}"/>
                </a:ext>
              </a:extLst>
            </p:cNvPr>
            <p:cNvSpPr txBox="1"/>
            <p:nvPr/>
          </p:nvSpPr>
          <p:spPr>
            <a:xfrm>
              <a:off x="1312271" y="3635192"/>
              <a:ext cx="1521672" cy="738664"/>
            </a:xfrm>
            <a:prstGeom prst="rect">
              <a:avLst/>
            </a:prstGeom>
            <a:noFill/>
          </p:spPr>
          <p:txBody>
            <a:bodyPr wrap="square" rtlCol="0">
              <a:spAutoFit/>
            </a:bodyPr>
            <a:lstStyle/>
            <a:p>
              <a:r>
                <a:rPr lang="en-GB" dirty="0"/>
                <a:t>It’s not our thing. It’s too hard for me.</a:t>
              </a:r>
              <a:endParaRPr lang="en-US" dirty="0"/>
            </a:p>
          </p:txBody>
        </p:sp>
      </p:grpSp>
      <p:sp>
        <p:nvSpPr>
          <p:cNvPr id="3" name="TextBox 2">
            <a:extLst>
              <a:ext uri="{FF2B5EF4-FFF2-40B4-BE49-F238E27FC236}">
                <a16:creationId xmlns:a16="http://schemas.microsoft.com/office/drawing/2014/main" id="{16A5C34A-BA8B-4891-9B4B-9D3FB0BE526D}"/>
              </a:ext>
            </a:extLst>
          </p:cNvPr>
          <p:cNvSpPr txBox="1"/>
          <p:nvPr/>
        </p:nvSpPr>
        <p:spPr>
          <a:xfrm>
            <a:off x="231663" y="1384963"/>
            <a:ext cx="4785360" cy="280532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dirty="0">
                <a:solidFill>
                  <a:schemeClr val="accent1"/>
                </a:solidFill>
                <a:latin typeface="+mn-lt"/>
                <a:sym typeface="Montserrat"/>
              </a:rPr>
              <a:t>Lack of Foundation Knowledge</a:t>
            </a:r>
          </a:p>
          <a:p>
            <a:pPr marL="285750" indent="-285750">
              <a:lnSpc>
                <a:spcPct val="150000"/>
              </a:lnSpc>
              <a:buFont typeface="Arial" panose="020B0604020202020204" pitchFamily="34" charset="0"/>
              <a:buChar char="•"/>
            </a:pPr>
            <a:r>
              <a:rPr lang="en-US" sz="2000" b="1" dirty="0">
                <a:solidFill>
                  <a:schemeClr val="accent1"/>
                </a:solidFill>
                <a:latin typeface="+mn-lt"/>
                <a:sym typeface="Montserrat"/>
              </a:rPr>
              <a:t>Ineffective Learning Methods</a:t>
            </a:r>
          </a:p>
          <a:p>
            <a:pPr marL="285750" indent="-285750">
              <a:lnSpc>
                <a:spcPct val="150000"/>
              </a:lnSpc>
              <a:buFont typeface="Arial" panose="020B0604020202020204" pitchFamily="34" charset="0"/>
              <a:buChar char="•"/>
            </a:pPr>
            <a:r>
              <a:rPr lang="en-GB" sz="2000" b="1" dirty="0">
                <a:solidFill>
                  <a:schemeClr val="accent1"/>
                </a:solidFill>
                <a:latin typeface="+mn-lt"/>
                <a:sym typeface="Montserrat"/>
              </a:rPr>
              <a:t>Lack of Motivation and Interest</a:t>
            </a:r>
          </a:p>
          <a:p>
            <a:pPr marL="285750" indent="-285750">
              <a:lnSpc>
                <a:spcPct val="150000"/>
              </a:lnSpc>
              <a:buFont typeface="Arial" panose="020B0604020202020204" pitchFamily="34" charset="0"/>
              <a:buChar char="•"/>
            </a:pPr>
            <a:r>
              <a:rPr lang="en-US" sz="2000" b="1" dirty="0">
                <a:solidFill>
                  <a:schemeClr val="accent1"/>
                </a:solidFill>
                <a:latin typeface="+mn-lt"/>
                <a:sym typeface="Montserrat"/>
              </a:rPr>
              <a:t>High Expectations</a:t>
            </a:r>
          </a:p>
          <a:p>
            <a:pPr marL="285750" indent="-285750">
              <a:lnSpc>
                <a:spcPct val="150000"/>
              </a:lnSpc>
              <a:buFont typeface="Arial" panose="020B0604020202020204" pitchFamily="34" charset="0"/>
              <a:buChar char="•"/>
            </a:pPr>
            <a:r>
              <a:rPr lang="en-US" sz="2000" b="1" dirty="0">
                <a:solidFill>
                  <a:schemeClr val="accent1"/>
                </a:solidFill>
                <a:latin typeface="+mn-lt"/>
              </a:rPr>
              <a:t>Pressure and Stress</a:t>
            </a:r>
          </a:p>
          <a:p>
            <a:pPr marL="285750" indent="-285750">
              <a:lnSpc>
                <a:spcPct val="150000"/>
              </a:lnSpc>
              <a:buFont typeface="Arial" panose="020B0604020202020204" pitchFamily="34" charset="0"/>
              <a:buChar char="•"/>
            </a:pPr>
            <a:r>
              <a:rPr lang="en-US" sz="2000" b="1" dirty="0">
                <a:solidFill>
                  <a:schemeClr val="accent1"/>
                </a:solidFill>
                <a:latin typeface="+mn-lt"/>
              </a:rPr>
              <a:t>Unfavorable Learning Environment</a:t>
            </a:r>
            <a:endParaRPr lang="en-US" sz="2000" b="1" dirty="0">
              <a:solidFill>
                <a:schemeClr val="accent1"/>
              </a:solidFill>
              <a:latin typeface="+mn-lt"/>
              <a:sym typeface="Montserrat"/>
            </a:endParaRPr>
          </a:p>
        </p:txBody>
      </p:sp>
      <p:sp>
        <p:nvSpPr>
          <p:cNvPr id="4" name="Rectangle 3">
            <a:extLst>
              <a:ext uri="{FF2B5EF4-FFF2-40B4-BE49-F238E27FC236}">
                <a16:creationId xmlns:a16="http://schemas.microsoft.com/office/drawing/2014/main" id="{BAEBE903-2BC2-4595-A60D-3FB5539A4FEC}"/>
              </a:ext>
            </a:extLst>
          </p:cNvPr>
          <p:cNvSpPr/>
          <p:nvPr/>
        </p:nvSpPr>
        <p:spPr>
          <a:xfrm>
            <a:off x="380125" y="451474"/>
            <a:ext cx="5032147" cy="584775"/>
          </a:xfrm>
          <a:prstGeom prst="rect">
            <a:avLst/>
          </a:prstGeom>
        </p:spPr>
        <p:txBody>
          <a:bodyPr wrap="none">
            <a:spAutoFit/>
          </a:bodyPr>
          <a:lstStyle/>
          <a:p>
            <a:r>
              <a:rPr lang="en-GB" sz="3200" b="1" dirty="0">
                <a:solidFill>
                  <a:schemeClr val="bg1"/>
                </a:solidFill>
                <a:latin typeface="+mn-lt"/>
              </a:rPr>
              <a:t>Is it your ability to learn?</a:t>
            </a:r>
            <a:endParaRPr lang="en-US" sz="3200" b="1" dirty="0">
              <a:solidFill>
                <a:schemeClr val="bg1"/>
              </a:solidFill>
              <a:latin typeface="+mn-lt"/>
            </a:endParaRPr>
          </a:p>
        </p:txBody>
      </p:sp>
      <p:sp>
        <p:nvSpPr>
          <p:cNvPr id="7" name="Rectangle 6">
            <a:extLst>
              <a:ext uri="{FF2B5EF4-FFF2-40B4-BE49-F238E27FC236}">
                <a16:creationId xmlns:a16="http://schemas.microsoft.com/office/drawing/2014/main" id="{B0662822-91E4-44A4-9E45-AD2F3CDC3F3D}"/>
              </a:ext>
            </a:extLst>
          </p:cNvPr>
          <p:cNvSpPr/>
          <p:nvPr/>
        </p:nvSpPr>
        <p:spPr>
          <a:xfrm>
            <a:off x="330500" y="4364640"/>
            <a:ext cx="8483000" cy="400110"/>
          </a:xfrm>
          <a:prstGeom prst="rect">
            <a:avLst/>
          </a:prstGeom>
        </p:spPr>
        <p:txBody>
          <a:bodyPr wrap="square">
            <a:spAutoFit/>
          </a:bodyPr>
          <a:lstStyle/>
          <a:p>
            <a:r>
              <a:rPr lang="en-GB" sz="2000" b="1" dirty="0">
                <a:solidFill>
                  <a:schemeClr val="accent1"/>
                </a:solidFill>
                <a:latin typeface="+mn-lt"/>
                <a:sym typeface="Symbol" panose="05050102010706020507" pitchFamily="18" charset="2"/>
              </a:rPr>
              <a:t> </a:t>
            </a:r>
            <a:r>
              <a:rPr lang="en-GB" sz="2000" b="1" dirty="0">
                <a:solidFill>
                  <a:schemeClr val="accent1"/>
                </a:solidFill>
                <a:latin typeface="+mn-lt"/>
              </a:rPr>
              <a:t>But not the subject is hard, we simply don’t know how to learn</a:t>
            </a:r>
            <a:endParaRPr lang="en-US" sz="2000" b="1" dirty="0">
              <a:solidFill>
                <a:schemeClr val="accent1"/>
              </a:solidFill>
              <a:latin typeface="+mn-lt"/>
            </a:endParaRPr>
          </a:p>
        </p:txBody>
      </p:sp>
    </p:spTree>
    <p:extLst>
      <p:ext uri="{BB962C8B-B14F-4D97-AF65-F5344CB8AC3E}">
        <p14:creationId xmlns:p14="http://schemas.microsoft.com/office/powerpoint/2010/main" val="2501747044"/>
      </p:ext>
    </p:extLst>
  </p:cSld>
  <p:clrMapOvr>
    <a:masterClrMapping/>
  </p:clrMapOvr>
</p:sld>
</file>

<file path=ppt/theme/theme1.xml><?xml version="1.0" encoding="utf-8"?>
<a:theme xmlns:a="http://schemas.openxmlformats.org/drawingml/2006/main" name="Livine Meeting XL by Slidesgo">
  <a:themeElements>
    <a:clrScheme name="Simple Light">
      <a:dk1>
        <a:srgbClr val="FFFFFF"/>
      </a:dk1>
      <a:lt1>
        <a:srgbClr val="FFFFFF"/>
      </a:lt1>
      <a:dk2>
        <a:srgbClr val="595959"/>
      </a:dk2>
      <a:lt2>
        <a:srgbClr val="EEEEEE"/>
      </a:lt2>
      <a:accent1>
        <a:srgbClr val="27316F"/>
      </a:accent1>
      <a:accent2>
        <a:srgbClr val="75C4C0"/>
      </a:accent2>
      <a:accent3>
        <a:srgbClr val="FFC800"/>
      </a:accent3>
      <a:accent4>
        <a:srgbClr val="FFFFFF"/>
      </a:accent4>
      <a:accent5>
        <a:srgbClr val="C2C2C2"/>
      </a:accent5>
      <a:accent6>
        <a:srgbClr val="F2F2F2"/>
      </a:accent6>
      <a:hlink>
        <a:srgbClr val="27316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2503</TotalTime>
  <Words>2417</Words>
  <Application>Microsoft Office PowerPoint</Application>
  <PresentationFormat>On-screen Show (16:9)</PresentationFormat>
  <Paragraphs>333</Paragraphs>
  <Slides>80</Slides>
  <Notes>80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80</vt:i4>
      </vt:variant>
    </vt:vector>
  </HeadingPairs>
  <TitlesOfParts>
    <vt:vector size="86" baseType="lpstr">
      <vt:lpstr>Montserrat</vt:lpstr>
      <vt:lpstr>Alegreya</vt:lpstr>
      <vt:lpstr>Arial</vt:lpstr>
      <vt:lpstr>Symbol</vt:lpstr>
      <vt:lpstr>Söhne</vt:lpstr>
      <vt:lpstr>Livine Meeting XL by Slidesgo</vt:lpstr>
      <vt:lpstr>Topic 2 :LEARNING HOW TO LEARN AND LEARN FAST</vt:lpstr>
      <vt:lpstr>Why learning how to learn and learn fast</vt:lpstr>
      <vt:lpstr>Why learning how to learn and learn fast</vt:lpstr>
      <vt:lpstr>LEARNING HOW TO LEARN</vt:lpstr>
      <vt:lpstr>01</vt:lpstr>
      <vt:lpstr>“I realized that by only following my passion, I didn’t have many choices.”</vt:lpstr>
      <vt:lpstr>You need to change your thinking about studying</vt:lpstr>
      <vt:lpstr>What is the main barrier that prevents you from facing difficult challenges?</vt:lpstr>
      <vt:lpstr>PowerPoint Presentation</vt:lpstr>
      <vt:lpstr>“It’s easy to believe that you should only concentrate on subjects that come easily for you. But my story reveals that you can do well in subjects you don’t even like. The truth is, it’s okay to follow your passions. But I also found that broadening my passions opened many wonderful opportunities. Learning new subjects I didn’t think I could do turned out to be an adventure!”.</vt:lpstr>
      <vt:lpstr>The Problem When You Follow Your Passion</vt:lpstr>
      <vt:lpstr>02</vt:lpstr>
      <vt:lpstr>PowerPoint Presentation</vt:lpstr>
      <vt:lpstr>PowerPoint Presentation</vt:lpstr>
      <vt:lpstr>We are focused on the problem</vt:lpstr>
      <vt:lpstr>What do you need to do next when in diffuse mode?</vt:lpstr>
      <vt:lpstr>Pomodoro technique</vt:lpstr>
      <vt:lpstr>“This is why, when you’re stuck on a math problem, you can instead switch your focus to studying geography for a while. Then you can make a breakthrough when you return to the math. But it seems that the best ways to give your diffuse mode a chance to work out a difficult problem are through activities like sleeping, exercising, or going for a ride in a vehicle.” </vt:lpstr>
      <vt:lpstr>03</vt:lpstr>
      <vt:lpstr>How do we remember to do our job ? </vt:lpstr>
      <vt:lpstr>AGENDA</vt:lpstr>
      <vt:lpstr>PowerPoint Presentation</vt:lpstr>
      <vt:lpstr>“The neuron-aliens are like friends who become better friends because they talk a lot…You can think of the “wiring together” as creating a set of brain-links. Learning something new means creating new or stronger links in your brain.” </vt:lpstr>
      <vt:lpstr>PowerPoint Presentation</vt:lpstr>
      <vt:lpstr>PowerPoint Presentation</vt:lpstr>
      <vt:lpstr>For instance</vt:lpstr>
      <vt:lpstr>weakness</vt:lpstr>
      <vt:lpstr>PowerPoint Presentation</vt:lpstr>
      <vt:lpstr>“The fact that trails in your brain can change and grow is called neuroplasticity. (It’s pronounced “new-row-plas-TI-sity.”) This fancy word just means that your neurons are like clay you can mold. That is, your neurons can change. This is why you can change!”.</vt:lpstr>
      <vt:lpstr>LESSON 4</vt:lpstr>
      <vt:lpstr>Working Memory</vt:lpstr>
      <vt:lpstr>Working Memory</vt:lpstr>
      <vt:lpstr>Working Memory</vt:lpstr>
      <vt:lpstr>you should simply focus</vt:lpstr>
      <vt:lpstr>Long-Term Memory</vt:lpstr>
      <vt:lpstr>Long-Term Memory</vt:lpstr>
      <vt:lpstr>Your Brain Has Two Different Memories</vt:lpstr>
      <vt:lpstr>“In any case, your octopus can get tired. It can hold on to information for just a little while—maybe ten to fifteen seconds. Then the information begins to slip away unless you concentrate or repeat it to hold it in mind.”.</vt:lpstr>
      <vt:lpstr>05</vt:lpstr>
      <vt:lpstr>learning how to better remember things – is much more valuable.</vt:lpstr>
      <vt:lpstr>PowerPoint Presentation</vt:lpstr>
      <vt:lpstr>Nelson shares a few tips:</vt:lpstr>
      <vt:lpstr>06</vt:lpstr>
      <vt:lpstr>Don’t Just Learn, Do</vt:lpstr>
      <vt:lpstr>Psychological factors </vt:lpstr>
      <vt:lpstr>Things you should do:</vt:lpstr>
      <vt:lpstr>Don’t Just Learn, Do</vt:lpstr>
      <vt:lpstr>07</vt:lpstr>
      <vt:lpstr>1.</vt:lpstr>
      <vt:lpstr>Why should you do that?</vt:lpstr>
      <vt:lpstr>Additional tips to enhance learning:</vt:lpstr>
      <vt:lpstr>08</vt:lpstr>
      <vt:lpstr>1.</vt:lpstr>
      <vt:lpstr>LEARNING HOW TO LEARN FAST</vt:lpstr>
      <vt:lpstr>Manage Energy, Not Time</vt:lpstr>
      <vt:lpstr>Manage Energy, Not Time</vt:lpstr>
      <vt:lpstr>01</vt:lpstr>
      <vt:lpstr>Sleep deprivation is associated with: </vt:lpstr>
      <vt:lpstr>While all-nighters make for good stories, they won’t do much for you in terms of learning effectively.</vt:lpstr>
      <vt:lpstr>The Problem When You Follow Your Passion</vt:lpstr>
      <vt:lpstr>02</vt:lpstr>
      <vt:lpstr>I have bad news and good news for you</vt:lpstr>
      <vt:lpstr>PowerPoint Presentation</vt:lpstr>
      <vt:lpstr>PowerPoint Presentation</vt:lpstr>
      <vt:lpstr>GOOD NIGHT’S SLEEP </vt:lpstr>
      <vt:lpstr>Improve Your Focus</vt:lpstr>
      <vt:lpstr>“Focus” in this context means your ability to actually sit down and study a topic</vt:lpstr>
      <vt:lpstr>03</vt:lpstr>
      <vt:lpstr>HERE’S HOW IT WORKS</vt:lpstr>
      <vt:lpstr>WHY DOES IT WORK ? </vt:lpstr>
      <vt:lpstr>Fight procrastination with the five-minute rule</vt:lpstr>
      <vt:lpstr>Potential reasons for procrastination</vt:lpstr>
      <vt:lpstr>The next time you feel procrastination creeping in, make a deal with yourself to get started on the task for five minutes only</vt:lpstr>
      <vt:lpstr>05</vt:lpstr>
      <vt:lpstr>1.</vt:lpstr>
      <vt:lpstr>Use the Right Study Techniques</vt:lpstr>
      <vt:lpstr>06</vt:lpstr>
      <vt:lpstr>What is the Feynman technique?</vt:lpstr>
      <vt:lpstr>PowerPoint Presentation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HOW TO LEARN AND LEARN FAST</dc:title>
  <cp:lastModifiedBy>Admin</cp:lastModifiedBy>
  <cp:revision>134</cp:revision>
  <dcterms:modified xsi:type="dcterms:W3CDTF">2024-01-29T17:37:41Z</dcterms:modified>
</cp:coreProperties>
</file>